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57" r:id="rId3"/>
    <p:sldId id="284" r:id="rId4"/>
    <p:sldId id="290" r:id="rId5"/>
    <p:sldId id="291" r:id="rId6"/>
    <p:sldId id="292" r:id="rId7"/>
    <p:sldId id="293" r:id="rId8"/>
    <p:sldId id="285" r:id="rId9"/>
    <p:sldId id="294" r:id="rId10"/>
    <p:sldId id="289" r:id="rId11"/>
    <p:sldId id="283"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A5"/>
    <a:srgbClr val="002BE5"/>
    <a:srgbClr val="2C5CDA"/>
    <a:srgbClr val="E28F41"/>
    <a:srgbClr val="FBE5D6"/>
    <a:srgbClr val="FFEFCF"/>
    <a:srgbClr val="6C9AC3"/>
    <a:srgbClr val="FA4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82"/>
    <p:restoredTop sz="80819"/>
  </p:normalViewPr>
  <p:slideViewPr>
    <p:cSldViewPr snapToGrid="0" snapToObjects="1">
      <p:cViewPr varScale="1">
        <p:scale>
          <a:sx n="72" d="100"/>
          <a:sy n="72" d="100"/>
        </p:scale>
        <p:origin x="2128" y="208"/>
      </p:cViewPr>
      <p:guideLst/>
    </p:cSldViewPr>
  </p:slideViewPr>
  <p:notesTextViewPr>
    <p:cViewPr>
      <p:scale>
        <a:sx n="105" d="100"/>
        <a:sy n="10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C182D-1218-E146-887A-B1C94C51AC57}" type="doc">
      <dgm:prSet loTypeId="urn:microsoft.com/office/officeart/2005/8/layout/hList1" loCatId="" qsTypeId="urn:microsoft.com/office/officeart/2005/8/quickstyle/simple1" qsCatId="simple" csTypeId="urn:microsoft.com/office/officeart/2005/8/colors/accent0_1" csCatId="mainScheme" phldr="1"/>
      <dgm:spPr/>
      <dgm:t>
        <a:bodyPr/>
        <a:lstStyle/>
        <a:p>
          <a:endParaRPr lang="en-US"/>
        </a:p>
      </dgm:t>
    </dgm:pt>
    <dgm:pt modelId="{FE2A1A6D-890D-9E45-BDDC-2E4D9771662E}">
      <dgm:prSet phldrT="[Text]" custT="1"/>
      <dgm:spPr>
        <a:solidFill>
          <a:srgbClr val="0021A5"/>
        </a:solidFill>
      </dgm:spPr>
      <dgm:t>
        <a:bodyPr/>
        <a:lstStyle/>
        <a:p>
          <a:r>
            <a:rPr lang="en-US" sz="3500" dirty="0">
              <a:solidFill>
                <a:schemeClr val="bg1"/>
              </a:solidFill>
            </a:rPr>
            <a:t>Obscenity</a:t>
          </a:r>
        </a:p>
      </dgm:t>
    </dgm:pt>
    <dgm:pt modelId="{F7B0F2BA-89F2-3F45-9CA4-8CEF206E3A80}" type="parTrans" cxnId="{58A04FBA-5C51-5741-9433-E63392DA1CF3}">
      <dgm:prSet/>
      <dgm:spPr/>
      <dgm:t>
        <a:bodyPr/>
        <a:lstStyle/>
        <a:p>
          <a:endParaRPr lang="en-US"/>
        </a:p>
      </dgm:t>
    </dgm:pt>
    <dgm:pt modelId="{D9EB4239-7658-6D4B-8530-1643A7BD12BD}" type="sibTrans" cxnId="{58A04FBA-5C51-5741-9433-E63392DA1CF3}">
      <dgm:prSet/>
      <dgm:spPr/>
      <dgm:t>
        <a:bodyPr/>
        <a:lstStyle/>
        <a:p>
          <a:endParaRPr lang="en-US"/>
        </a:p>
      </dgm:t>
    </dgm:pt>
    <dgm:pt modelId="{A1C1AF8F-9D06-2F40-B524-282167273AA1}">
      <dgm:prSet phldrT="[Text]" custT="1"/>
      <dgm:spPr/>
      <dgm:t>
        <a:bodyPr/>
        <a:lstStyle/>
        <a:p>
          <a:r>
            <a:rPr lang="en-US" sz="1800" dirty="0"/>
            <a:t>Narrow category of pornography</a:t>
          </a:r>
        </a:p>
      </dgm:t>
    </dgm:pt>
    <dgm:pt modelId="{E5B3B057-8A62-8749-8BF7-8AEE94021925}" type="parTrans" cxnId="{5A410762-3762-3148-846A-73C027110720}">
      <dgm:prSet/>
      <dgm:spPr/>
      <dgm:t>
        <a:bodyPr/>
        <a:lstStyle/>
        <a:p>
          <a:endParaRPr lang="en-US"/>
        </a:p>
      </dgm:t>
    </dgm:pt>
    <dgm:pt modelId="{FDF5EFDD-6A26-1C44-8ABB-02E3ED70DB1F}" type="sibTrans" cxnId="{5A410762-3762-3148-846A-73C027110720}">
      <dgm:prSet/>
      <dgm:spPr/>
      <dgm:t>
        <a:bodyPr/>
        <a:lstStyle/>
        <a:p>
          <a:endParaRPr lang="en-US"/>
        </a:p>
      </dgm:t>
    </dgm:pt>
    <dgm:pt modelId="{C1A74921-7A95-EF47-93B5-2F35E5606402}">
      <dgm:prSet phldrT="[Text]" custT="1"/>
      <dgm:spPr/>
      <dgm:t>
        <a:bodyPr/>
        <a:lstStyle/>
        <a:p>
          <a:r>
            <a:rPr lang="en-US" sz="1800" dirty="0"/>
            <a:t>Appeals to prurient interest</a:t>
          </a:r>
        </a:p>
      </dgm:t>
    </dgm:pt>
    <dgm:pt modelId="{932170B7-4EF9-224B-A1E4-E5C51CEB9B43}" type="parTrans" cxnId="{CBD804AF-71A4-F244-8D6A-CF192574F980}">
      <dgm:prSet/>
      <dgm:spPr/>
      <dgm:t>
        <a:bodyPr/>
        <a:lstStyle/>
        <a:p>
          <a:endParaRPr lang="en-US"/>
        </a:p>
      </dgm:t>
    </dgm:pt>
    <dgm:pt modelId="{4FFAB51B-FB00-954A-A2C8-773F8A5BA0C1}" type="sibTrans" cxnId="{CBD804AF-71A4-F244-8D6A-CF192574F980}">
      <dgm:prSet/>
      <dgm:spPr/>
      <dgm:t>
        <a:bodyPr/>
        <a:lstStyle/>
        <a:p>
          <a:endParaRPr lang="en-US"/>
        </a:p>
      </dgm:t>
    </dgm:pt>
    <dgm:pt modelId="{1EDE1368-1871-A140-B485-9FD0E4FBADA7}">
      <dgm:prSet phldrT="[Text]" custT="1"/>
      <dgm:spPr>
        <a:solidFill>
          <a:srgbClr val="0021A5"/>
        </a:solidFill>
      </dgm:spPr>
      <dgm:t>
        <a:bodyPr/>
        <a:lstStyle/>
        <a:p>
          <a:r>
            <a:rPr lang="en-US" sz="3500" dirty="0">
              <a:solidFill>
                <a:schemeClr val="bg1"/>
              </a:solidFill>
            </a:rPr>
            <a:t>Fighting Words</a:t>
          </a:r>
        </a:p>
      </dgm:t>
    </dgm:pt>
    <dgm:pt modelId="{89DC2EB8-C18A-DF4D-AB74-17DFDBAB1BC1}" type="parTrans" cxnId="{40FE50E9-E53C-7B45-98F0-A5BD1DDAAD6C}">
      <dgm:prSet/>
      <dgm:spPr/>
      <dgm:t>
        <a:bodyPr/>
        <a:lstStyle/>
        <a:p>
          <a:endParaRPr lang="en-US"/>
        </a:p>
      </dgm:t>
    </dgm:pt>
    <dgm:pt modelId="{DF11B67E-8731-2A4E-B9A2-2739F68E8EB2}" type="sibTrans" cxnId="{40FE50E9-E53C-7B45-98F0-A5BD1DDAAD6C}">
      <dgm:prSet/>
      <dgm:spPr/>
      <dgm:t>
        <a:bodyPr/>
        <a:lstStyle/>
        <a:p>
          <a:endParaRPr lang="en-US"/>
        </a:p>
      </dgm:t>
    </dgm:pt>
    <dgm:pt modelId="{529E8655-5C4B-114E-BB64-12CE0F79A32C}">
      <dgm:prSet phldrT="[Text]" custT="1"/>
      <dgm:spPr/>
      <dgm:t>
        <a:bodyPr/>
        <a:lstStyle/>
        <a:p>
          <a:r>
            <a:rPr lang="en-US" sz="1800" dirty="0"/>
            <a:t>Likely to incite immediate violence or retaliation</a:t>
          </a:r>
        </a:p>
      </dgm:t>
    </dgm:pt>
    <dgm:pt modelId="{528DDE72-5E53-FD40-A75B-572041DC6815}" type="parTrans" cxnId="{58B8E743-A11E-3E42-B79A-8D23452DD028}">
      <dgm:prSet/>
      <dgm:spPr/>
      <dgm:t>
        <a:bodyPr/>
        <a:lstStyle/>
        <a:p>
          <a:endParaRPr lang="en-US"/>
        </a:p>
      </dgm:t>
    </dgm:pt>
    <dgm:pt modelId="{327B0132-C451-1244-9758-98EB227CF705}" type="sibTrans" cxnId="{58B8E743-A11E-3E42-B79A-8D23452DD028}">
      <dgm:prSet/>
      <dgm:spPr/>
      <dgm:t>
        <a:bodyPr/>
        <a:lstStyle/>
        <a:p>
          <a:endParaRPr lang="en-US"/>
        </a:p>
      </dgm:t>
    </dgm:pt>
    <dgm:pt modelId="{BFB75DC7-55C1-064B-907F-985113212D8A}">
      <dgm:prSet phldrT="[Text]" custT="1"/>
      <dgm:spPr/>
      <dgm:t>
        <a:bodyPr/>
        <a:lstStyle/>
        <a:p>
          <a:r>
            <a:rPr lang="en-US" sz="1800" dirty="0"/>
            <a:t>Seeking a balance between freedom of speech and public order</a:t>
          </a:r>
        </a:p>
      </dgm:t>
    </dgm:pt>
    <dgm:pt modelId="{4AA7F5DB-06A6-6544-95F9-2EE7BCB1AFE6}" type="parTrans" cxnId="{BF9F799F-3D94-A047-9F70-797DE2656769}">
      <dgm:prSet/>
      <dgm:spPr/>
      <dgm:t>
        <a:bodyPr/>
        <a:lstStyle/>
        <a:p>
          <a:endParaRPr lang="en-US"/>
        </a:p>
      </dgm:t>
    </dgm:pt>
    <dgm:pt modelId="{4534D900-8319-EC4F-A16E-D1630EEF18A9}" type="sibTrans" cxnId="{BF9F799F-3D94-A047-9F70-797DE2656769}">
      <dgm:prSet/>
      <dgm:spPr/>
      <dgm:t>
        <a:bodyPr/>
        <a:lstStyle/>
        <a:p>
          <a:endParaRPr lang="en-US"/>
        </a:p>
      </dgm:t>
    </dgm:pt>
    <dgm:pt modelId="{4D9BB1E9-13F1-7C42-BBE1-339E7DA65E5A}">
      <dgm:prSet phldrT="[Text]" custT="1"/>
      <dgm:spPr/>
      <dgm:t>
        <a:bodyPr/>
        <a:lstStyle/>
        <a:p>
          <a:r>
            <a:rPr lang="en-US" sz="1800" dirty="0"/>
            <a:t>Aims to prevent disruptions</a:t>
          </a:r>
        </a:p>
      </dgm:t>
    </dgm:pt>
    <dgm:pt modelId="{7B1F1606-0343-8A43-8EB1-F4713C504A0C}" type="parTrans" cxnId="{5D92B1F4-B5A5-6345-B67C-F09A27BC5193}">
      <dgm:prSet/>
      <dgm:spPr/>
      <dgm:t>
        <a:bodyPr/>
        <a:lstStyle/>
        <a:p>
          <a:endParaRPr lang="en-US"/>
        </a:p>
      </dgm:t>
    </dgm:pt>
    <dgm:pt modelId="{34AD5E40-7C3F-7B48-8909-B5FB78A8AD22}" type="sibTrans" cxnId="{5D92B1F4-B5A5-6345-B67C-F09A27BC5193}">
      <dgm:prSet/>
      <dgm:spPr/>
      <dgm:t>
        <a:bodyPr/>
        <a:lstStyle/>
        <a:p>
          <a:endParaRPr lang="en-US"/>
        </a:p>
      </dgm:t>
    </dgm:pt>
    <dgm:pt modelId="{0C3A89DE-6396-3F48-AA13-F7951D30F941}">
      <dgm:prSet phldrT="[Text]" custT="1"/>
      <dgm:spPr/>
      <dgm:t>
        <a:bodyPr/>
        <a:lstStyle/>
        <a:p>
          <a:r>
            <a:rPr lang="en-US" sz="1800" i="1" dirty="0"/>
            <a:t>Chaplinsky v. New Hampshire </a:t>
          </a:r>
          <a:r>
            <a:rPr lang="en-US" sz="1800" dirty="0"/>
            <a:t>(1942)</a:t>
          </a:r>
        </a:p>
      </dgm:t>
    </dgm:pt>
    <dgm:pt modelId="{1F4AE1F5-656A-FB46-A413-1E1754570BCC}" type="parTrans" cxnId="{58071236-18EA-4E4F-A30A-2A710B57DE14}">
      <dgm:prSet/>
      <dgm:spPr/>
      <dgm:t>
        <a:bodyPr/>
        <a:lstStyle/>
        <a:p>
          <a:endParaRPr lang="en-US"/>
        </a:p>
      </dgm:t>
    </dgm:pt>
    <dgm:pt modelId="{9C8F1F4E-9FCE-F147-B819-6FE9DDFF1C1B}" type="sibTrans" cxnId="{58071236-18EA-4E4F-A30A-2A710B57DE14}">
      <dgm:prSet/>
      <dgm:spPr/>
      <dgm:t>
        <a:bodyPr/>
        <a:lstStyle/>
        <a:p>
          <a:endParaRPr lang="en-US"/>
        </a:p>
      </dgm:t>
    </dgm:pt>
    <dgm:pt modelId="{286DB9EA-C3CA-0E40-A882-B2AD76E787C6}">
      <dgm:prSet phldrT="[Text]" custT="1"/>
      <dgm:spPr/>
      <dgm:t>
        <a:bodyPr/>
        <a:lstStyle/>
        <a:p>
          <a:r>
            <a:rPr lang="en-US" sz="1800" i="1" dirty="0"/>
            <a:t>Texas v. Johnson </a:t>
          </a:r>
          <a:r>
            <a:rPr lang="en-US" sz="1800" dirty="0"/>
            <a:t>(1989)</a:t>
          </a:r>
        </a:p>
      </dgm:t>
    </dgm:pt>
    <dgm:pt modelId="{5B76D629-FDC8-5F42-B73C-3AF302BC6AC9}" type="parTrans" cxnId="{13BE5946-E879-774C-852F-5FB5D5D82C85}">
      <dgm:prSet/>
      <dgm:spPr/>
      <dgm:t>
        <a:bodyPr/>
        <a:lstStyle/>
        <a:p>
          <a:endParaRPr lang="en-US"/>
        </a:p>
      </dgm:t>
    </dgm:pt>
    <dgm:pt modelId="{45C69CCD-06E5-6243-89AB-B6B351C27DA1}" type="sibTrans" cxnId="{13BE5946-E879-774C-852F-5FB5D5D82C85}">
      <dgm:prSet/>
      <dgm:spPr/>
      <dgm:t>
        <a:bodyPr/>
        <a:lstStyle/>
        <a:p>
          <a:endParaRPr lang="en-US"/>
        </a:p>
      </dgm:t>
    </dgm:pt>
    <dgm:pt modelId="{33860F65-251E-5044-8035-3D2F0D47F52B}">
      <dgm:prSet phldrT="[Text]" custT="1"/>
      <dgm:spPr/>
      <dgm:t>
        <a:bodyPr/>
        <a:lstStyle/>
        <a:p>
          <a:r>
            <a:rPr lang="en-US" sz="1800" dirty="0"/>
            <a:t>“I know it when I see it”</a:t>
          </a:r>
        </a:p>
      </dgm:t>
    </dgm:pt>
    <dgm:pt modelId="{72176F9B-A445-204F-BA09-CE3CC8CD4D75}" type="parTrans" cxnId="{0FDB3F8C-B1F7-B94E-9D86-98EE32A5291C}">
      <dgm:prSet/>
      <dgm:spPr/>
      <dgm:t>
        <a:bodyPr/>
        <a:lstStyle/>
        <a:p>
          <a:endParaRPr lang="en-US"/>
        </a:p>
      </dgm:t>
    </dgm:pt>
    <dgm:pt modelId="{B258E3ED-35A5-264F-9618-701A7164BA12}" type="sibTrans" cxnId="{0FDB3F8C-B1F7-B94E-9D86-98EE32A5291C}">
      <dgm:prSet/>
      <dgm:spPr/>
      <dgm:t>
        <a:bodyPr/>
        <a:lstStyle/>
        <a:p>
          <a:endParaRPr lang="en-US"/>
        </a:p>
      </dgm:t>
    </dgm:pt>
    <dgm:pt modelId="{2398B7EF-27FD-3F49-83B5-24AC35F39EEA}">
      <dgm:prSet phldrT="[Text]" custT="1"/>
      <dgm:spPr/>
      <dgm:t>
        <a:bodyPr/>
        <a:lstStyle/>
        <a:p>
          <a:r>
            <a:rPr lang="en-US" sz="1800" i="1" dirty="0"/>
            <a:t>Miller</a:t>
          </a:r>
          <a:r>
            <a:rPr lang="en-US" sz="1800" dirty="0"/>
            <a:t> test</a:t>
          </a:r>
        </a:p>
      </dgm:t>
    </dgm:pt>
    <dgm:pt modelId="{C8F8F195-7F42-EA43-B406-0D7A43572F49}" type="parTrans" cxnId="{0D192307-D83B-6B44-B8AB-4B56BB705C6C}">
      <dgm:prSet/>
      <dgm:spPr/>
      <dgm:t>
        <a:bodyPr/>
        <a:lstStyle/>
        <a:p>
          <a:endParaRPr lang="en-US"/>
        </a:p>
      </dgm:t>
    </dgm:pt>
    <dgm:pt modelId="{C5F4BC0E-7E33-6140-992F-D620913A449D}" type="sibTrans" cxnId="{0D192307-D83B-6B44-B8AB-4B56BB705C6C}">
      <dgm:prSet/>
      <dgm:spPr/>
      <dgm:t>
        <a:bodyPr/>
        <a:lstStyle/>
        <a:p>
          <a:endParaRPr lang="en-US"/>
        </a:p>
      </dgm:t>
    </dgm:pt>
    <dgm:pt modelId="{3398A0EA-F04D-EA4F-96B6-45561BACBED7}">
      <dgm:prSet phldrT="[Text]" custT="1"/>
      <dgm:spPr/>
      <dgm:t>
        <a:bodyPr/>
        <a:lstStyle/>
        <a:p>
          <a:r>
            <a:rPr lang="en-US" sz="1800" dirty="0"/>
            <a:t>Patently offensive</a:t>
          </a:r>
        </a:p>
      </dgm:t>
    </dgm:pt>
    <dgm:pt modelId="{B399F88E-72C2-5641-A0B0-0DCC27B28B90}" type="parTrans" cxnId="{3E831550-60DC-4944-991D-1ECEC899A40D}">
      <dgm:prSet/>
      <dgm:spPr/>
      <dgm:t>
        <a:bodyPr/>
        <a:lstStyle/>
        <a:p>
          <a:endParaRPr lang="en-US"/>
        </a:p>
      </dgm:t>
    </dgm:pt>
    <dgm:pt modelId="{011A7876-23B6-EE4D-A9BA-E78D80DE0006}" type="sibTrans" cxnId="{3E831550-60DC-4944-991D-1ECEC899A40D}">
      <dgm:prSet/>
      <dgm:spPr/>
      <dgm:t>
        <a:bodyPr/>
        <a:lstStyle/>
        <a:p>
          <a:endParaRPr lang="en-US"/>
        </a:p>
      </dgm:t>
    </dgm:pt>
    <dgm:pt modelId="{D4B2FD42-A3EE-EC42-90C2-208A37B2D372}">
      <dgm:prSet phldrT="[Text]" custT="1"/>
      <dgm:spPr/>
      <dgm:t>
        <a:bodyPr/>
        <a:lstStyle/>
        <a:p>
          <a:r>
            <a:rPr lang="en-US" sz="1800" dirty="0"/>
            <a:t>Lacks literary, artistic, political, or scientific value</a:t>
          </a:r>
        </a:p>
      </dgm:t>
    </dgm:pt>
    <dgm:pt modelId="{D74E3972-C929-8E48-9407-AEF3E8C73EE2}" type="parTrans" cxnId="{98DC1306-5484-D24C-A108-DBA0539EBCD1}">
      <dgm:prSet/>
      <dgm:spPr/>
      <dgm:t>
        <a:bodyPr/>
        <a:lstStyle/>
        <a:p>
          <a:endParaRPr lang="en-US"/>
        </a:p>
      </dgm:t>
    </dgm:pt>
    <dgm:pt modelId="{B9A87C36-C372-A448-AB4B-7CED02515C00}" type="sibTrans" cxnId="{98DC1306-5484-D24C-A108-DBA0539EBCD1}">
      <dgm:prSet/>
      <dgm:spPr/>
      <dgm:t>
        <a:bodyPr/>
        <a:lstStyle/>
        <a:p>
          <a:endParaRPr lang="en-US"/>
        </a:p>
      </dgm:t>
    </dgm:pt>
    <dgm:pt modelId="{705CD2D9-7233-1244-9777-369778428177}" type="pres">
      <dgm:prSet presAssocID="{14EC182D-1218-E146-887A-B1C94C51AC57}" presName="Name0" presStyleCnt="0">
        <dgm:presLayoutVars>
          <dgm:dir/>
          <dgm:animLvl val="lvl"/>
          <dgm:resizeHandles val="exact"/>
        </dgm:presLayoutVars>
      </dgm:prSet>
      <dgm:spPr/>
    </dgm:pt>
    <dgm:pt modelId="{A4624FC4-E9CD-5643-BF0A-0AF237DAD7F3}" type="pres">
      <dgm:prSet presAssocID="{FE2A1A6D-890D-9E45-BDDC-2E4D9771662E}" presName="composite" presStyleCnt="0"/>
      <dgm:spPr/>
    </dgm:pt>
    <dgm:pt modelId="{260E3F0E-A0C6-3843-8EFF-07E9ED927DDB}" type="pres">
      <dgm:prSet presAssocID="{FE2A1A6D-890D-9E45-BDDC-2E4D9771662E}" presName="parTx" presStyleLbl="alignNode1" presStyleIdx="0" presStyleCnt="2">
        <dgm:presLayoutVars>
          <dgm:chMax val="0"/>
          <dgm:chPref val="0"/>
          <dgm:bulletEnabled val="1"/>
        </dgm:presLayoutVars>
      </dgm:prSet>
      <dgm:spPr/>
    </dgm:pt>
    <dgm:pt modelId="{A76081B9-768C-0942-BD38-8C8A98FE308C}" type="pres">
      <dgm:prSet presAssocID="{FE2A1A6D-890D-9E45-BDDC-2E4D9771662E}" presName="desTx" presStyleLbl="alignAccFollowNode1" presStyleIdx="0" presStyleCnt="2">
        <dgm:presLayoutVars>
          <dgm:bulletEnabled val="1"/>
        </dgm:presLayoutVars>
      </dgm:prSet>
      <dgm:spPr/>
    </dgm:pt>
    <dgm:pt modelId="{BC00C255-1FD7-1447-B27A-6A448E79887E}" type="pres">
      <dgm:prSet presAssocID="{D9EB4239-7658-6D4B-8530-1643A7BD12BD}" presName="space" presStyleCnt="0"/>
      <dgm:spPr/>
    </dgm:pt>
    <dgm:pt modelId="{4704E9D1-7EE4-5947-84F2-12EC3058471C}" type="pres">
      <dgm:prSet presAssocID="{1EDE1368-1871-A140-B485-9FD0E4FBADA7}" presName="composite" presStyleCnt="0"/>
      <dgm:spPr/>
    </dgm:pt>
    <dgm:pt modelId="{CA9F8E6F-88B3-8A49-BCB4-DA01523B7956}" type="pres">
      <dgm:prSet presAssocID="{1EDE1368-1871-A140-B485-9FD0E4FBADA7}" presName="parTx" presStyleLbl="alignNode1" presStyleIdx="1" presStyleCnt="2">
        <dgm:presLayoutVars>
          <dgm:chMax val="0"/>
          <dgm:chPref val="0"/>
          <dgm:bulletEnabled val="1"/>
        </dgm:presLayoutVars>
      </dgm:prSet>
      <dgm:spPr/>
    </dgm:pt>
    <dgm:pt modelId="{B382CEA5-F256-E74E-B0E0-22F653144F05}" type="pres">
      <dgm:prSet presAssocID="{1EDE1368-1871-A140-B485-9FD0E4FBADA7}" presName="desTx" presStyleLbl="alignAccFollowNode1" presStyleIdx="1" presStyleCnt="2">
        <dgm:presLayoutVars>
          <dgm:bulletEnabled val="1"/>
        </dgm:presLayoutVars>
      </dgm:prSet>
      <dgm:spPr/>
    </dgm:pt>
  </dgm:ptLst>
  <dgm:cxnLst>
    <dgm:cxn modelId="{98DC1306-5484-D24C-A108-DBA0539EBCD1}" srcId="{2398B7EF-27FD-3F49-83B5-24AC35F39EEA}" destId="{D4B2FD42-A3EE-EC42-90C2-208A37B2D372}" srcOrd="2" destOrd="0" parTransId="{D74E3972-C929-8E48-9407-AEF3E8C73EE2}" sibTransId="{B9A87C36-C372-A448-AB4B-7CED02515C00}"/>
    <dgm:cxn modelId="{0D192307-D83B-6B44-B8AB-4B56BB705C6C}" srcId="{FE2A1A6D-890D-9E45-BDDC-2E4D9771662E}" destId="{2398B7EF-27FD-3F49-83B5-24AC35F39EEA}" srcOrd="2" destOrd="0" parTransId="{C8F8F195-7F42-EA43-B406-0D7A43572F49}" sibTransId="{C5F4BC0E-7E33-6140-992F-D620913A449D}"/>
    <dgm:cxn modelId="{3D435907-B3DA-504C-8561-B56BD3856EC9}" type="presOf" srcId="{FE2A1A6D-890D-9E45-BDDC-2E4D9771662E}" destId="{260E3F0E-A0C6-3843-8EFF-07E9ED927DDB}" srcOrd="0" destOrd="0" presId="urn:microsoft.com/office/officeart/2005/8/layout/hList1"/>
    <dgm:cxn modelId="{58071236-18EA-4E4F-A30A-2A710B57DE14}" srcId="{1EDE1368-1871-A140-B485-9FD0E4FBADA7}" destId="{0C3A89DE-6396-3F48-AA13-F7951D30F941}" srcOrd="3" destOrd="0" parTransId="{1F4AE1F5-656A-FB46-A413-1E1754570BCC}" sibTransId="{9C8F1F4E-9FCE-F147-B819-6FE9DDFF1C1B}"/>
    <dgm:cxn modelId="{58B8E743-A11E-3E42-B79A-8D23452DD028}" srcId="{1EDE1368-1871-A140-B485-9FD0E4FBADA7}" destId="{529E8655-5C4B-114E-BB64-12CE0F79A32C}" srcOrd="0" destOrd="0" parTransId="{528DDE72-5E53-FD40-A75B-572041DC6815}" sibTransId="{327B0132-C451-1244-9758-98EB227CF705}"/>
    <dgm:cxn modelId="{13BE5946-E879-774C-852F-5FB5D5D82C85}" srcId="{1EDE1368-1871-A140-B485-9FD0E4FBADA7}" destId="{286DB9EA-C3CA-0E40-A882-B2AD76E787C6}" srcOrd="4" destOrd="0" parTransId="{5B76D629-FDC8-5F42-B73C-3AF302BC6AC9}" sibTransId="{45C69CCD-06E5-6243-89AB-B6B351C27DA1}"/>
    <dgm:cxn modelId="{83D1634E-1C1D-B648-9E52-AECBF4AC35DC}" type="presOf" srcId="{1EDE1368-1871-A140-B485-9FD0E4FBADA7}" destId="{CA9F8E6F-88B3-8A49-BCB4-DA01523B7956}" srcOrd="0" destOrd="0" presId="urn:microsoft.com/office/officeart/2005/8/layout/hList1"/>
    <dgm:cxn modelId="{3E831550-60DC-4944-991D-1ECEC899A40D}" srcId="{2398B7EF-27FD-3F49-83B5-24AC35F39EEA}" destId="{3398A0EA-F04D-EA4F-96B6-45561BACBED7}" srcOrd="1" destOrd="0" parTransId="{B399F88E-72C2-5641-A0B0-0DCC27B28B90}" sibTransId="{011A7876-23B6-EE4D-A9BA-E78D80DE0006}"/>
    <dgm:cxn modelId="{C8733255-837A-0C4C-96D8-F877961DFF1F}" type="presOf" srcId="{286DB9EA-C3CA-0E40-A882-B2AD76E787C6}" destId="{B382CEA5-F256-E74E-B0E0-22F653144F05}" srcOrd="0" destOrd="4" presId="urn:microsoft.com/office/officeart/2005/8/layout/hList1"/>
    <dgm:cxn modelId="{5A410762-3762-3148-846A-73C027110720}" srcId="{FE2A1A6D-890D-9E45-BDDC-2E4D9771662E}" destId="{A1C1AF8F-9D06-2F40-B524-282167273AA1}" srcOrd="0" destOrd="0" parTransId="{E5B3B057-8A62-8749-8BF7-8AEE94021925}" sibTransId="{FDF5EFDD-6A26-1C44-8ABB-02E3ED70DB1F}"/>
    <dgm:cxn modelId="{DD680765-F59F-B241-8E2A-F7E057CD8FE2}" type="presOf" srcId="{D4B2FD42-A3EE-EC42-90C2-208A37B2D372}" destId="{A76081B9-768C-0942-BD38-8C8A98FE308C}" srcOrd="0" destOrd="5" presId="urn:microsoft.com/office/officeart/2005/8/layout/hList1"/>
    <dgm:cxn modelId="{880BD272-54EB-0044-A982-EDB9AB10B7D8}" type="presOf" srcId="{14EC182D-1218-E146-887A-B1C94C51AC57}" destId="{705CD2D9-7233-1244-9777-369778428177}" srcOrd="0" destOrd="0" presId="urn:microsoft.com/office/officeart/2005/8/layout/hList1"/>
    <dgm:cxn modelId="{0FDB3F8C-B1F7-B94E-9D86-98EE32A5291C}" srcId="{FE2A1A6D-890D-9E45-BDDC-2E4D9771662E}" destId="{33860F65-251E-5044-8035-3D2F0D47F52B}" srcOrd="1" destOrd="0" parTransId="{72176F9B-A445-204F-BA09-CE3CC8CD4D75}" sibTransId="{B258E3ED-35A5-264F-9618-701A7164BA12}"/>
    <dgm:cxn modelId="{A401049F-3A92-AE4C-AFD8-E31901279BEB}" type="presOf" srcId="{2398B7EF-27FD-3F49-83B5-24AC35F39EEA}" destId="{A76081B9-768C-0942-BD38-8C8A98FE308C}" srcOrd="0" destOrd="2" presId="urn:microsoft.com/office/officeart/2005/8/layout/hList1"/>
    <dgm:cxn modelId="{BF9F799F-3D94-A047-9F70-797DE2656769}" srcId="{1EDE1368-1871-A140-B485-9FD0E4FBADA7}" destId="{BFB75DC7-55C1-064B-907F-985113212D8A}" srcOrd="1" destOrd="0" parTransId="{4AA7F5DB-06A6-6544-95F9-2EE7BCB1AFE6}" sibTransId="{4534D900-8319-EC4F-A16E-D1630EEF18A9}"/>
    <dgm:cxn modelId="{A945BCA0-CF7F-EC48-89E6-C1DC0691E7AE}" type="presOf" srcId="{A1C1AF8F-9D06-2F40-B524-282167273AA1}" destId="{A76081B9-768C-0942-BD38-8C8A98FE308C}" srcOrd="0" destOrd="0" presId="urn:microsoft.com/office/officeart/2005/8/layout/hList1"/>
    <dgm:cxn modelId="{EFD0B6A4-A01F-6B4B-A4EE-56517517525A}" type="presOf" srcId="{C1A74921-7A95-EF47-93B5-2F35E5606402}" destId="{A76081B9-768C-0942-BD38-8C8A98FE308C}" srcOrd="0" destOrd="3" presId="urn:microsoft.com/office/officeart/2005/8/layout/hList1"/>
    <dgm:cxn modelId="{5B1BB1A6-5C22-B24A-A290-B251507290DC}" type="presOf" srcId="{0C3A89DE-6396-3F48-AA13-F7951D30F941}" destId="{B382CEA5-F256-E74E-B0E0-22F653144F05}" srcOrd="0" destOrd="3" presId="urn:microsoft.com/office/officeart/2005/8/layout/hList1"/>
    <dgm:cxn modelId="{A1EBADA8-6C22-EE4E-B5C3-0704A4774A8E}" type="presOf" srcId="{4D9BB1E9-13F1-7C42-BBE1-339E7DA65E5A}" destId="{B382CEA5-F256-E74E-B0E0-22F653144F05}" srcOrd="0" destOrd="2" presId="urn:microsoft.com/office/officeart/2005/8/layout/hList1"/>
    <dgm:cxn modelId="{CBD804AF-71A4-F244-8D6A-CF192574F980}" srcId="{2398B7EF-27FD-3F49-83B5-24AC35F39EEA}" destId="{C1A74921-7A95-EF47-93B5-2F35E5606402}" srcOrd="0" destOrd="0" parTransId="{932170B7-4EF9-224B-A1E4-E5C51CEB9B43}" sibTransId="{4FFAB51B-FB00-954A-A2C8-773F8A5BA0C1}"/>
    <dgm:cxn modelId="{58A04FBA-5C51-5741-9433-E63392DA1CF3}" srcId="{14EC182D-1218-E146-887A-B1C94C51AC57}" destId="{FE2A1A6D-890D-9E45-BDDC-2E4D9771662E}" srcOrd="0" destOrd="0" parTransId="{F7B0F2BA-89F2-3F45-9CA4-8CEF206E3A80}" sibTransId="{D9EB4239-7658-6D4B-8530-1643A7BD12BD}"/>
    <dgm:cxn modelId="{A86BDDC7-B10F-4246-9067-BB1C686BEC72}" type="presOf" srcId="{3398A0EA-F04D-EA4F-96B6-45561BACBED7}" destId="{A76081B9-768C-0942-BD38-8C8A98FE308C}" srcOrd="0" destOrd="4" presId="urn:microsoft.com/office/officeart/2005/8/layout/hList1"/>
    <dgm:cxn modelId="{02CA18D6-511F-8A44-8793-2EA7FA71ECE6}" type="presOf" srcId="{529E8655-5C4B-114E-BB64-12CE0F79A32C}" destId="{B382CEA5-F256-E74E-B0E0-22F653144F05}" srcOrd="0" destOrd="0" presId="urn:microsoft.com/office/officeart/2005/8/layout/hList1"/>
    <dgm:cxn modelId="{59BBC2E0-FBD2-3747-A25B-BB753FA911F3}" type="presOf" srcId="{BFB75DC7-55C1-064B-907F-985113212D8A}" destId="{B382CEA5-F256-E74E-B0E0-22F653144F05}" srcOrd="0" destOrd="1" presId="urn:microsoft.com/office/officeart/2005/8/layout/hList1"/>
    <dgm:cxn modelId="{40FE50E9-E53C-7B45-98F0-A5BD1DDAAD6C}" srcId="{14EC182D-1218-E146-887A-B1C94C51AC57}" destId="{1EDE1368-1871-A140-B485-9FD0E4FBADA7}" srcOrd="1" destOrd="0" parTransId="{89DC2EB8-C18A-DF4D-AB74-17DFDBAB1BC1}" sibTransId="{DF11B67E-8731-2A4E-B9A2-2739F68E8EB2}"/>
    <dgm:cxn modelId="{5D92B1F4-B5A5-6345-B67C-F09A27BC5193}" srcId="{1EDE1368-1871-A140-B485-9FD0E4FBADA7}" destId="{4D9BB1E9-13F1-7C42-BBE1-339E7DA65E5A}" srcOrd="2" destOrd="0" parTransId="{7B1F1606-0343-8A43-8EB1-F4713C504A0C}" sibTransId="{34AD5E40-7C3F-7B48-8909-B5FB78A8AD22}"/>
    <dgm:cxn modelId="{CCAAE4FF-99A3-0A4D-A0C1-251BDDCF78D7}" type="presOf" srcId="{33860F65-251E-5044-8035-3D2F0D47F52B}" destId="{A76081B9-768C-0942-BD38-8C8A98FE308C}" srcOrd="0" destOrd="1" presId="urn:microsoft.com/office/officeart/2005/8/layout/hList1"/>
    <dgm:cxn modelId="{00999B33-B71B-AF4C-A083-FF5FC34C4815}" type="presParOf" srcId="{705CD2D9-7233-1244-9777-369778428177}" destId="{A4624FC4-E9CD-5643-BF0A-0AF237DAD7F3}" srcOrd="0" destOrd="0" presId="urn:microsoft.com/office/officeart/2005/8/layout/hList1"/>
    <dgm:cxn modelId="{B1217718-64C1-2A4A-AFC6-9A78D167A9F6}" type="presParOf" srcId="{A4624FC4-E9CD-5643-BF0A-0AF237DAD7F3}" destId="{260E3F0E-A0C6-3843-8EFF-07E9ED927DDB}" srcOrd="0" destOrd="0" presId="urn:microsoft.com/office/officeart/2005/8/layout/hList1"/>
    <dgm:cxn modelId="{07EA611F-1E86-3E4D-91AC-1FCA6F58288D}" type="presParOf" srcId="{A4624FC4-E9CD-5643-BF0A-0AF237DAD7F3}" destId="{A76081B9-768C-0942-BD38-8C8A98FE308C}" srcOrd="1" destOrd="0" presId="urn:microsoft.com/office/officeart/2005/8/layout/hList1"/>
    <dgm:cxn modelId="{28755CC7-6B55-2847-A7DC-785D4BDA6F8D}" type="presParOf" srcId="{705CD2D9-7233-1244-9777-369778428177}" destId="{BC00C255-1FD7-1447-B27A-6A448E79887E}" srcOrd="1" destOrd="0" presId="urn:microsoft.com/office/officeart/2005/8/layout/hList1"/>
    <dgm:cxn modelId="{C134DF25-B030-0144-8184-1A14ACC3D713}" type="presParOf" srcId="{705CD2D9-7233-1244-9777-369778428177}" destId="{4704E9D1-7EE4-5947-84F2-12EC3058471C}" srcOrd="2" destOrd="0" presId="urn:microsoft.com/office/officeart/2005/8/layout/hList1"/>
    <dgm:cxn modelId="{FF03977A-0845-704E-906E-24E90A4D7746}" type="presParOf" srcId="{4704E9D1-7EE4-5947-84F2-12EC3058471C}" destId="{CA9F8E6F-88B3-8A49-BCB4-DA01523B7956}" srcOrd="0" destOrd="0" presId="urn:microsoft.com/office/officeart/2005/8/layout/hList1"/>
    <dgm:cxn modelId="{02FC3C27-AC04-A74F-8A66-AE3390D498B9}" type="presParOf" srcId="{4704E9D1-7EE4-5947-84F2-12EC3058471C}" destId="{B382CEA5-F256-E74E-B0E0-22F653144F05}"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E3F0E-A0C6-3843-8EFF-07E9ED927DDB}">
      <dsp:nvSpPr>
        <dsp:cNvPr id="0" name=""/>
        <dsp:cNvSpPr/>
      </dsp:nvSpPr>
      <dsp:spPr>
        <a:xfrm>
          <a:off x="46" y="6415"/>
          <a:ext cx="4415283" cy="1296000"/>
        </a:xfrm>
        <a:prstGeom prst="rect">
          <a:avLst/>
        </a:prstGeom>
        <a:solidFill>
          <a:srgbClr val="0021A5"/>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rPr>
            <a:t>Obscenity</a:t>
          </a:r>
        </a:p>
      </dsp:txBody>
      <dsp:txXfrm>
        <a:off x="46" y="6415"/>
        <a:ext cx="4415283" cy="1296000"/>
      </dsp:txXfrm>
    </dsp:sp>
    <dsp:sp modelId="{A76081B9-768C-0942-BD38-8C8A98FE308C}">
      <dsp:nvSpPr>
        <dsp:cNvPr id="0" name=""/>
        <dsp:cNvSpPr/>
      </dsp:nvSpPr>
      <dsp:spPr>
        <a:xfrm>
          <a:off x="46" y="1302415"/>
          <a:ext cx="4415283" cy="222345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Narrow category of pornography</a:t>
          </a:r>
        </a:p>
        <a:p>
          <a:pPr marL="171450" lvl="1" indent="-171450" algn="l" defTabSz="800100">
            <a:lnSpc>
              <a:spcPct val="90000"/>
            </a:lnSpc>
            <a:spcBef>
              <a:spcPct val="0"/>
            </a:spcBef>
            <a:spcAft>
              <a:spcPct val="15000"/>
            </a:spcAft>
            <a:buChar char="•"/>
          </a:pPr>
          <a:r>
            <a:rPr lang="en-US" sz="1800" kern="1200" dirty="0"/>
            <a:t>“I know it when I see it”</a:t>
          </a:r>
        </a:p>
        <a:p>
          <a:pPr marL="171450" lvl="1" indent="-171450" algn="l" defTabSz="800100">
            <a:lnSpc>
              <a:spcPct val="90000"/>
            </a:lnSpc>
            <a:spcBef>
              <a:spcPct val="0"/>
            </a:spcBef>
            <a:spcAft>
              <a:spcPct val="15000"/>
            </a:spcAft>
            <a:buChar char="•"/>
          </a:pPr>
          <a:r>
            <a:rPr lang="en-US" sz="1800" i="1" kern="1200" dirty="0"/>
            <a:t>Miller</a:t>
          </a:r>
          <a:r>
            <a:rPr lang="en-US" sz="1800" kern="1200" dirty="0"/>
            <a:t> test</a:t>
          </a:r>
        </a:p>
        <a:p>
          <a:pPr marL="342900" lvl="2" indent="-171450" algn="l" defTabSz="800100">
            <a:lnSpc>
              <a:spcPct val="90000"/>
            </a:lnSpc>
            <a:spcBef>
              <a:spcPct val="0"/>
            </a:spcBef>
            <a:spcAft>
              <a:spcPct val="15000"/>
            </a:spcAft>
            <a:buChar char="•"/>
          </a:pPr>
          <a:r>
            <a:rPr lang="en-US" sz="1800" kern="1200" dirty="0"/>
            <a:t>Appeals to prurient interest</a:t>
          </a:r>
        </a:p>
        <a:p>
          <a:pPr marL="342900" lvl="2" indent="-171450" algn="l" defTabSz="800100">
            <a:lnSpc>
              <a:spcPct val="90000"/>
            </a:lnSpc>
            <a:spcBef>
              <a:spcPct val="0"/>
            </a:spcBef>
            <a:spcAft>
              <a:spcPct val="15000"/>
            </a:spcAft>
            <a:buChar char="•"/>
          </a:pPr>
          <a:r>
            <a:rPr lang="en-US" sz="1800" kern="1200" dirty="0"/>
            <a:t>Patently offensive</a:t>
          </a:r>
        </a:p>
        <a:p>
          <a:pPr marL="342900" lvl="2" indent="-171450" algn="l" defTabSz="800100">
            <a:lnSpc>
              <a:spcPct val="90000"/>
            </a:lnSpc>
            <a:spcBef>
              <a:spcPct val="0"/>
            </a:spcBef>
            <a:spcAft>
              <a:spcPct val="15000"/>
            </a:spcAft>
            <a:buChar char="•"/>
          </a:pPr>
          <a:r>
            <a:rPr lang="en-US" sz="1800" kern="1200" dirty="0"/>
            <a:t>Lacks literary, artistic, political, or scientific value</a:t>
          </a:r>
        </a:p>
      </dsp:txBody>
      <dsp:txXfrm>
        <a:off x="46" y="1302415"/>
        <a:ext cx="4415283" cy="2223450"/>
      </dsp:txXfrm>
    </dsp:sp>
    <dsp:sp modelId="{CA9F8E6F-88B3-8A49-BCB4-DA01523B7956}">
      <dsp:nvSpPr>
        <dsp:cNvPr id="0" name=""/>
        <dsp:cNvSpPr/>
      </dsp:nvSpPr>
      <dsp:spPr>
        <a:xfrm>
          <a:off x="5033469" y="6415"/>
          <a:ext cx="4415283" cy="1296000"/>
        </a:xfrm>
        <a:prstGeom prst="rect">
          <a:avLst/>
        </a:prstGeom>
        <a:solidFill>
          <a:srgbClr val="0021A5"/>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rPr>
            <a:t>Fighting Words</a:t>
          </a:r>
        </a:p>
      </dsp:txBody>
      <dsp:txXfrm>
        <a:off x="5033469" y="6415"/>
        <a:ext cx="4415283" cy="1296000"/>
      </dsp:txXfrm>
    </dsp:sp>
    <dsp:sp modelId="{B382CEA5-F256-E74E-B0E0-22F653144F05}">
      <dsp:nvSpPr>
        <dsp:cNvPr id="0" name=""/>
        <dsp:cNvSpPr/>
      </dsp:nvSpPr>
      <dsp:spPr>
        <a:xfrm>
          <a:off x="5033469" y="1302415"/>
          <a:ext cx="4415283" cy="222345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Likely to incite immediate violence or retaliation</a:t>
          </a:r>
        </a:p>
        <a:p>
          <a:pPr marL="171450" lvl="1" indent="-171450" algn="l" defTabSz="800100">
            <a:lnSpc>
              <a:spcPct val="90000"/>
            </a:lnSpc>
            <a:spcBef>
              <a:spcPct val="0"/>
            </a:spcBef>
            <a:spcAft>
              <a:spcPct val="15000"/>
            </a:spcAft>
            <a:buChar char="•"/>
          </a:pPr>
          <a:r>
            <a:rPr lang="en-US" sz="1800" kern="1200" dirty="0"/>
            <a:t>Seeking a balance between freedom of speech and public order</a:t>
          </a:r>
        </a:p>
        <a:p>
          <a:pPr marL="171450" lvl="1" indent="-171450" algn="l" defTabSz="800100">
            <a:lnSpc>
              <a:spcPct val="90000"/>
            </a:lnSpc>
            <a:spcBef>
              <a:spcPct val="0"/>
            </a:spcBef>
            <a:spcAft>
              <a:spcPct val="15000"/>
            </a:spcAft>
            <a:buChar char="•"/>
          </a:pPr>
          <a:r>
            <a:rPr lang="en-US" sz="1800" kern="1200" dirty="0"/>
            <a:t>Aims to prevent disruptions</a:t>
          </a:r>
        </a:p>
        <a:p>
          <a:pPr marL="171450" lvl="1" indent="-171450" algn="l" defTabSz="800100">
            <a:lnSpc>
              <a:spcPct val="90000"/>
            </a:lnSpc>
            <a:spcBef>
              <a:spcPct val="0"/>
            </a:spcBef>
            <a:spcAft>
              <a:spcPct val="15000"/>
            </a:spcAft>
            <a:buChar char="•"/>
          </a:pPr>
          <a:r>
            <a:rPr lang="en-US" sz="1800" i="1" kern="1200" dirty="0"/>
            <a:t>Chaplinsky v. New Hampshire </a:t>
          </a:r>
          <a:r>
            <a:rPr lang="en-US" sz="1800" kern="1200" dirty="0"/>
            <a:t>(1942)</a:t>
          </a:r>
        </a:p>
        <a:p>
          <a:pPr marL="171450" lvl="1" indent="-171450" algn="l" defTabSz="800100">
            <a:lnSpc>
              <a:spcPct val="90000"/>
            </a:lnSpc>
            <a:spcBef>
              <a:spcPct val="0"/>
            </a:spcBef>
            <a:spcAft>
              <a:spcPct val="15000"/>
            </a:spcAft>
            <a:buChar char="•"/>
          </a:pPr>
          <a:r>
            <a:rPr lang="en-US" sz="1800" i="1" kern="1200" dirty="0"/>
            <a:t>Texas v. Johnson </a:t>
          </a:r>
          <a:r>
            <a:rPr lang="en-US" sz="1800" kern="1200" dirty="0"/>
            <a:t>(1989)</a:t>
          </a:r>
        </a:p>
      </dsp:txBody>
      <dsp:txXfrm>
        <a:off x="5033469" y="1302415"/>
        <a:ext cx="4415283" cy="22234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8C82-5B15-DD4F-B04F-F50C9E052E79}" type="datetimeFigureOut">
              <a:rPr lang="en-US" smtClean="0"/>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BE35D-06C1-0547-A73F-D48ABC79AC7E}" type="slidenum">
              <a:rPr lang="en-US" smtClean="0"/>
              <a:t>‹#›</a:t>
            </a:fld>
            <a:endParaRPr lang="en-US"/>
          </a:p>
        </p:txBody>
      </p:sp>
    </p:spTree>
    <p:extLst>
      <p:ext uri="{BB962C8B-B14F-4D97-AF65-F5344CB8AC3E}">
        <p14:creationId xmlns:p14="http://schemas.microsoft.com/office/powerpoint/2010/main" val="1242630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Gator Byte Webinar about free speech on campus. We will discuss how the First Amendment applies to individuals on public university campuses based on legal history and federal regulations.</a:t>
            </a:r>
          </a:p>
        </p:txBody>
      </p:sp>
      <p:sp>
        <p:nvSpPr>
          <p:cNvPr id="4" name="Slide Number Placeholder 3"/>
          <p:cNvSpPr>
            <a:spLocks noGrp="1"/>
          </p:cNvSpPr>
          <p:nvPr>
            <p:ph type="sldNum" sz="quarter" idx="5"/>
          </p:nvPr>
        </p:nvSpPr>
        <p:spPr/>
        <p:txBody>
          <a:bodyPr/>
          <a:lstStyle/>
          <a:p>
            <a:fld id="{4ABBE35D-06C1-0547-A73F-D48ABC79AC7E}" type="slidenum">
              <a:rPr lang="en-US" smtClean="0"/>
              <a:t>1</a:t>
            </a:fld>
            <a:endParaRPr lang="en-US"/>
          </a:p>
        </p:txBody>
      </p:sp>
    </p:spTree>
    <p:extLst>
      <p:ext uri="{BB962C8B-B14F-4D97-AF65-F5344CB8AC3E}">
        <p14:creationId xmlns:p14="http://schemas.microsoft.com/office/powerpoint/2010/main" val="182295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rise of free speech issues on campuses, there have been a number of recent policy developments at both the federal and state level.</a:t>
            </a:r>
          </a:p>
          <a:p>
            <a:endParaRPr lang="en-US" dirty="0"/>
          </a:p>
          <a:p>
            <a:r>
              <a:rPr lang="en-US" b="1" dirty="0"/>
              <a:t>Federal: </a:t>
            </a:r>
            <a:r>
              <a:rPr lang="en-US" b="0" dirty="0"/>
              <a:t>In March 2019, President Donald Trump signed an executive order protecting free speech on college campuses. The executive order directs 12 agencies that provide colleges with federal grants to ensure that each college is complying with the law to promote debate from diverse views. The distribution of federal funding for universities is now contingent on if they promote free expression. Republicans in the House and Senate have also introduced a resolution to protect freedom of expression in higher education. The resolutions both recognize that universities should comply with the first amendment and encourages the Secretary of Education to promote policies that encourage free debate and viewpoint diversity on campus.</a:t>
            </a:r>
          </a:p>
          <a:p>
            <a:endParaRPr lang="en-US" b="0" dirty="0"/>
          </a:p>
          <a:p>
            <a:r>
              <a:rPr lang="en-US" b="1" dirty="0"/>
              <a:t>State: </a:t>
            </a:r>
            <a:r>
              <a:rPr lang="en-US" b="0" dirty="0"/>
              <a:t>At the state level, in March 2018 former Governor Rick Scott signed into law a State Senate bill, which prohibits Florida public colleges and universities from having “free speech zones.” These zones quarantine free expression to specific areas on campus, which leads to censorship in other campus areas. A year later in April 2019, Governor Ron DeSantis encouraged Florida’s state college and university presidents to adopt resolutions to promote free speech on campus. All Florida state colleges and universities have agreed to create these resolutions and support free expression.</a:t>
            </a:r>
            <a:endParaRPr lang="en-US" b="1" dirty="0"/>
          </a:p>
        </p:txBody>
      </p:sp>
      <p:sp>
        <p:nvSpPr>
          <p:cNvPr id="4" name="Slide Number Placeholder 3"/>
          <p:cNvSpPr>
            <a:spLocks noGrp="1"/>
          </p:cNvSpPr>
          <p:nvPr>
            <p:ph type="sldNum" sz="quarter" idx="5"/>
          </p:nvPr>
        </p:nvSpPr>
        <p:spPr/>
        <p:txBody>
          <a:bodyPr/>
          <a:lstStyle/>
          <a:p>
            <a:fld id="{4ABBE35D-06C1-0547-A73F-D48ABC79AC7E}" type="slidenum">
              <a:rPr lang="en-US" smtClean="0"/>
              <a:t>10</a:t>
            </a:fld>
            <a:endParaRPr lang="en-US"/>
          </a:p>
        </p:txBody>
      </p:sp>
    </p:spTree>
    <p:extLst>
      <p:ext uri="{BB962C8B-B14F-4D97-AF65-F5344CB8AC3E}">
        <p14:creationId xmlns:p14="http://schemas.microsoft.com/office/powerpoint/2010/main" val="2935833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this Gator Byte Webinar about Free Speech on Campus. Thank you for listening, and we hope you have learned more about your First Amendment rights on UF’s campus. As always, Go Gators!</a:t>
            </a:r>
          </a:p>
        </p:txBody>
      </p:sp>
      <p:sp>
        <p:nvSpPr>
          <p:cNvPr id="4" name="Slide Number Placeholder 3"/>
          <p:cNvSpPr>
            <a:spLocks noGrp="1"/>
          </p:cNvSpPr>
          <p:nvPr>
            <p:ph type="sldNum" sz="quarter" idx="5"/>
          </p:nvPr>
        </p:nvSpPr>
        <p:spPr/>
        <p:txBody>
          <a:bodyPr/>
          <a:lstStyle/>
          <a:p>
            <a:fld id="{4ABBE35D-06C1-0547-A73F-D48ABC79AC7E}" type="slidenum">
              <a:rPr lang="en-US" smtClean="0"/>
              <a:t>11</a:t>
            </a:fld>
            <a:endParaRPr lang="en-US"/>
          </a:p>
        </p:txBody>
      </p:sp>
    </p:spTree>
    <p:extLst>
      <p:ext uri="{BB962C8B-B14F-4D97-AF65-F5344CB8AC3E}">
        <p14:creationId xmlns:p14="http://schemas.microsoft.com/office/powerpoint/2010/main" val="3893465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12</a:t>
            </a:fld>
            <a:endParaRPr lang="en-US"/>
          </a:p>
        </p:txBody>
      </p:sp>
    </p:spTree>
    <p:extLst>
      <p:ext uri="{BB962C8B-B14F-4D97-AF65-F5344CB8AC3E}">
        <p14:creationId xmlns:p14="http://schemas.microsoft.com/office/powerpoint/2010/main" val="20206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on speech at universities has been an important issue for more than 60 years. However, issues of what speech is protected have been around since the founding of the nation and beyond. The Supreme Court has clearly stated that public universities must comply with precedent and First Amendment protections, as they are government funded. </a:t>
            </a:r>
            <a:r>
              <a:rPr lang="en-US" i="0" dirty="0"/>
              <a:t>The</a:t>
            </a:r>
            <a:r>
              <a:rPr lang="en-US" dirty="0"/>
              <a:t> First Amendment prevents the government from suppressing speech based on its content. Viewpoint discrimination is unconstitutional, but there are types of speech that are unconstitutional and regulations that could prevent speech due to safety and security reasons.</a:t>
            </a:r>
          </a:p>
          <a:p>
            <a:endParaRPr lang="en-US" dirty="0"/>
          </a:p>
          <a:p>
            <a:r>
              <a:rPr lang="en-US" dirty="0"/>
              <a:t>Spoken words are not the only protected speech guaranteed in the United States. Freedom of expression, overall, is protected by the First Amendment. This includes written speech, clothing choice, and the right to not express yourself. In the past few years, the Executive and Legislative branches have stepped in to ensure that universities are complying with the First Amendment precedents set by the Supreme Court.</a:t>
            </a:r>
          </a:p>
        </p:txBody>
      </p:sp>
      <p:sp>
        <p:nvSpPr>
          <p:cNvPr id="4" name="Slide Number Placeholder 3"/>
          <p:cNvSpPr>
            <a:spLocks noGrp="1"/>
          </p:cNvSpPr>
          <p:nvPr>
            <p:ph type="sldNum" sz="quarter" idx="5"/>
          </p:nvPr>
        </p:nvSpPr>
        <p:spPr/>
        <p:txBody>
          <a:bodyPr/>
          <a:lstStyle/>
          <a:p>
            <a:fld id="{4ABBE35D-06C1-0547-A73F-D48ABC79AC7E}" type="slidenum">
              <a:rPr lang="en-US" smtClean="0"/>
              <a:t>2</a:t>
            </a:fld>
            <a:endParaRPr lang="en-US"/>
          </a:p>
        </p:txBody>
      </p:sp>
    </p:spTree>
    <p:extLst>
      <p:ext uri="{BB962C8B-B14F-4D97-AF65-F5344CB8AC3E}">
        <p14:creationId xmlns:p14="http://schemas.microsoft.com/office/powerpoint/2010/main" val="405509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err="1"/>
              <a:t>Sweezy</a:t>
            </a:r>
            <a:r>
              <a:rPr lang="en-US" i="1" dirty="0"/>
              <a:t> v. New Hampshire </a:t>
            </a:r>
            <a:r>
              <a:rPr lang="en-US" i="0" dirty="0"/>
              <a:t>(1957), professor </a:t>
            </a:r>
            <a:r>
              <a:rPr lang="en-US" i="0" dirty="0" err="1"/>
              <a:t>Sweezy</a:t>
            </a:r>
            <a:r>
              <a:rPr lang="en-US" i="0" dirty="0"/>
              <a:t> was questioned by the New Hampshire Attorney General about his lectures and writing because of suspicions that he was a Communist. The Supreme Court held that the professor couldn’t been compelled to answer the Attorney General’s questions because it invaded his rights of expression and association. The Court said that the governmental interest of the professor’s political views was not as important as the intellectual life of a university.</a:t>
            </a:r>
          </a:p>
        </p:txBody>
      </p:sp>
      <p:sp>
        <p:nvSpPr>
          <p:cNvPr id="4" name="Slide Number Placeholder 3"/>
          <p:cNvSpPr>
            <a:spLocks noGrp="1"/>
          </p:cNvSpPr>
          <p:nvPr>
            <p:ph type="sldNum" sz="quarter" idx="5"/>
          </p:nvPr>
        </p:nvSpPr>
        <p:spPr/>
        <p:txBody>
          <a:bodyPr/>
          <a:lstStyle/>
          <a:p>
            <a:fld id="{4ABBE35D-06C1-0547-A73F-D48ABC79AC7E}" type="slidenum">
              <a:rPr lang="en-US" smtClean="0"/>
              <a:t>3</a:t>
            </a:fld>
            <a:endParaRPr lang="en-US"/>
          </a:p>
        </p:txBody>
      </p:sp>
    </p:spTree>
    <p:extLst>
      <p:ext uri="{BB962C8B-B14F-4D97-AF65-F5344CB8AC3E}">
        <p14:creationId xmlns:p14="http://schemas.microsoft.com/office/powerpoint/2010/main" val="129471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err="1"/>
              <a:t>Keyishian</a:t>
            </a:r>
            <a:r>
              <a:rPr lang="en-US" i="1" dirty="0"/>
              <a:t> v. Board of Regents of the State University of New York </a:t>
            </a:r>
            <a:r>
              <a:rPr lang="en-US" dirty="0"/>
              <a:t>(1967), the Court said that New York’s statues preventing hiring of and encouraging firing of “subversive” teachers and professors were unconstitutional. The Court said that regulations were too vague, as teachers could not assume what speech would lead them to be fired. </a:t>
            </a:r>
          </a:p>
        </p:txBody>
      </p:sp>
      <p:sp>
        <p:nvSpPr>
          <p:cNvPr id="4" name="Slide Number Placeholder 3"/>
          <p:cNvSpPr>
            <a:spLocks noGrp="1"/>
          </p:cNvSpPr>
          <p:nvPr>
            <p:ph type="sldNum" sz="quarter" idx="5"/>
          </p:nvPr>
        </p:nvSpPr>
        <p:spPr/>
        <p:txBody>
          <a:bodyPr/>
          <a:lstStyle/>
          <a:p>
            <a:fld id="{4ABBE35D-06C1-0547-A73F-D48ABC79AC7E}" type="slidenum">
              <a:rPr lang="en-US" smtClean="0"/>
              <a:t>4</a:t>
            </a:fld>
            <a:endParaRPr lang="en-US"/>
          </a:p>
        </p:txBody>
      </p:sp>
    </p:spTree>
    <p:extLst>
      <p:ext uri="{BB962C8B-B14F-4D97-AF65-F5344CB8AC3E}">
        <p14:creationId xmlns:p14="http://schemas.microsoft.com/office/powerpoint/2010/main" val="845663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Healy v. James </a:t>
            </a:r>
            <a:r>
              <a:rPr lang="en-US" dirty="0"/>
              <a:t>(1972), Central Connecticut State College’s president prevented a left-wing student group from being an official university-sponsored organization. Because it was not official, the group could not announce its activities in the campus newspaper, post notices on college bulletins, or use campus facilities for meetings. The Court ruled that public college students had First Amendment rights of free speech and association that could not be prevented by the school.</a:t>
            </a:r>
          </a:p>
        </p:txBody>
      </p:sp>
      <p:sp>
        <p:nvSpPr>
          <p:cNvPr id="4" name="Slide Number Placeholder 3"/>
          <p:cNvSpPr>
            <a:spLocks noGrp="1"/>
          </p:cNvSpPr>
          <p:nvPr>
            <p:ph type="sldNum" sz="quarter" idx="5"/>
          </p:nvPr>
        </p:nvSpPr>
        <p:spPr/>
        <p:txBody>
          <a:bodyPr/>
          <a:lstStyle/>
          <a:p>
            <a:fld id="{4ABBE35D-06C1-0547-A73F-D48ABC79AC7E}" type="slidenum">
              <a:rPr lang="en-US" smtClean="0"/>
              <a:t>5</a:t>
            </a:fld>
            <a:endParaRPr lang="en-US"/>
          </a:p>
        </p:txBody>
      </p:sp>
    </p:spTree>
    <p:extLst>
      <p:ext uri="{BB962C8B-B14F-4D97-AF65-F5344CB8AC3E}">
        <p14:creationId xmlns:p14="http://schemas.microsoft.com/office/powerpoint/2010/main" val="399403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err="1"/>
              <a:t>Papish</a:t>
            </a:r>
            <a:r>
              <a:rPr lang="en-US" i="1" dirty="0"/>
              <a:t> v. Board of Curators of University of Missouri </a:t>
            </a:r>
            <a:r>
              <a:rPr lang="en-US" dirty="0"/>
              <a:t>(1973), a University of Missouri student was accused of distributing an underground student newspaper with profane language in its articles. The student was expelled for not observing the generally accepted standards of conduct and for using indecent speech. The Court held that speech cannot be suppressed solely because it wasn’t generally accepted as appropriate.</a:t>
            </a:r>
          </a:p>
        </p:txBody>
      </p:sp>
      <p:sp>
        <p:nvSpPr>
          <p:cNvPr id="4" name="Slide Number Placeholder 3"/>
          <p:cNvSpPr>
            <a:spLocks noGrp="1"/>
          </p:cNvSpPr>
          <p:nvPr>
            <p:ph type="sldNum" sz="quarter" idx="5"/>
          </p:nvPr>
        </p:nvSpPr>
        <p:spPr/>
        <p:txBody>
          <a:bodyPr/>
          <a:lstStyle/>
          <a:p>
            <a:fld id="{4ABBE35D-06C1-0547-A73F-D48ABC79AC7E}" type="slidenum">
              <a:rPr lang="en-US" smtClean="0"/>
              <a:t>6</a:t>
            </a:fld>
            <a:endParaRPr lang="en-US"/>
          </a:p>
        </p:txBody>
      </p:sp>
    </p:spTree>
    <p:extLst>
      <p:ext uri="{BB962C8B-B14F-4D97-AF65-F5344CB8AC3E}">
        <p14:creationId xmlns:p14="http://schemas.microsoft.com/office/powerpoint/2010/main" val="343323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err="1"/>
              <a:t>Widmar</a:t>
            </a:r>
            <a:r>
              <a:rPr lang="en-US" i="1" dirty="0"/>
              <a:t> v. Vincent</a:t>
            </a:r>
            <a:r>
              <a:rPr lang="en-US" dirty="0"/>
              <a:t> (1981), the University of Missouri at Kansas City said that its facilities could not be used for religious teaching or worship by student groups. A religious student group sued the school because of its rights to free exercise of religion and free speech. The Court held that it couldn’t be assumed that the state supported all messages communicated in its facilities.</a:t>
            </a:r>
          </a:p>
        </p:txBody>
      </p:sp>
      <p:sp>
        <p:nvSpPr>
          <p:cNvPr id="4" name="Slide Number Placeholder 3"/>
          <p:cNvSpPr>
            <a:spLocks noGrp="1"/>
          </p:cNvSpPr>
          <p:nvPr>
            <p:ph type="sldNum" sz="quarter" idx="5"/>
          </p:nvPr>
        </p:nvSpPr>
        <p:spPr/>
        <p:txBody>
          <a:bodyPr/>
          <a:lstStyle/>
          <a:p>
            <a:fld id="{4ABBE35D-06C1-0547-A73F-D48ABC79AC7E}" type="slidenum">
              <a:rPr lang="en-US" smtClean="0"/>
              <a:t>7</a:t>
            </a:fld>
            <a:endParaRPr lang="en-US"/>
          </a:p>
        </p:txBody>
      </p:sp>
    </p:spTree>
    <p:extLst>
      <p:ext uri="{BB962C8B-B14F-4D97-AF65-F5344CB8AC3E}">
        <p14:creationId xmlns:p14="http://schemas.microsoft.com/office/powerpoint/2010/main" val="1087286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important Supreme Court cases not highlighted in the previous slide contributed to the way that speech can be restricted on college campuses and beyond.</a:t>
            </a:r>
          </a:p>
          <a:p>
            <a:endParaRPr lang="en-US" dirty="0"/>
          </a:p>
          <a:p>
            <a:r>
              <a:rPr lang="en-US" sz="1200" kern="1200" dirty="0">
                <a:solidFill>
                  <a:schemeClr val="tx1"/>
                </a:solidFill>
                <a:effectLst/>
                <a:latin typeface="+mn-lt"/>
                <a:ea typeface="+mn-ea"/>
                <a:cs typeface="+mn-cs"/>
              </a:rPr>
              <a:t>In 1941, the Supreme Court ruled in </a:t>
            </a:r>
            <a:r>
              <a:rPr lang="en-US" sz="1200" i="1" kern="1200" dirty="0">
                <a:solidFill>
                  <a:schemeClr val="tx1"/>
                </a:solidFill>
                <a:effectLst/>
                <a:latin typeface="+mn-lt"/>
                <a:ea typeface="+mn-ea"/>
                <a:cs typeface="+mn-cs"/>
              </a:rPr>
              <a:t>Cox v. New Hampshire</a:t>
            </a:r>
            <a:r>
              <a:rPr lang="en-US" sz="1200" kern="1200" dirty="0">
                <a:solidFill>
                  <a:schemeClr val="tx1"/>
                </a:solidFill>
                <a:effectLst/>
                <a:latin typeface="+mn-lt"/>
                <a:ea typeface="+mn-ea"/>
                <a:cs typeface="+mn-cs"/>
              </a:rPr>
              <a:t> that restrictions on speech must be because of time, place, and manner restrictions, which are content neutral. However, the three-pronged time-place-manner test was not determined until 1989 in the case </a:t>
            </a:r>
            <a:r>
              <a:rPr lang="en-US" sz="1200" i="1" kern="1200" dirty="0">
                <a:solidFill>
                  <a:schemeClr val="tx1"/>
                </a:solidFill>
                <a:effectLst/>
                <a:latin typeface="+mn-lt"/>
                <a:ea typeface="+mn-ea"/>
                <a:cs typeface="+mn-cs"/>
              </a:rPr>
              <a:t>Ward v. Rock Against Racism.</a:t>
            </a:r>
            <a:r>
              <a:rPr lang="en-US" sz="1200" kern="1200" dirty="0">
                <a:solidFill>
                  <a:schemeClr val="tx1"/>
                </a:solidFill>
                <a:effectLst/>
                <a:latin typeface="+mn-lt"/>
                <a:ea typeface="+mn-ea"/>
                <a:cs typeface="+mn-cs"/>
              </a:rPr>
              <a:t> For speech to be constitutionally restricted, the reasons must be content neutral, be narrowly tailored to serve a significant governmental interest, and leave sufficient alternative channels for communicating the message. The content-neutral section of the test means that the reason the speech is suppressed can have nothing to do with what the speaker is saying. The second prong requires that “the regulation promote a substantial government interest that would be achieved less effectively absent the regulation.” While the alternative-channels prong requires that the speech can be just as easily and appropriately expressed at another moment or location. </a:t>
            </a:r>
          </a:p>
          <a:p>
            <a:endParaRPr lang="en-US" i="0" dirty="0"/>
          </a:p>
          <a:p>
            <a:r>
              <a:rPr lang="en-US" i="0" dirty="0"/>
              <a:t>Some reasons speech would be constitutionally prohibited based on time-place-manner regulations include crowd control and traffic congestion.  A case when time-place-manner restrictions have been ruled unconstitutional is </a:t>
            </a:r>
            <a:r>
              <a:rPr lang="en-US" i="1" dirty="0"/>
              <a:t>Police Department of Chicago v. Mosley </a:t>
            </a:r>
            <a:r>
              <a:rPr lang="en-US" i="0" dirty="0"/>
              <a:t>(1972), when the Court ruled that a regulation prohibiting picketing within 150 feet of any school during classes was not Constitutional because it was allowed when the picketing was about labor disputes.</a:t>
            </a:r>
          </a:p>
        </p:txBody>
      </p:sp>
      <p:sp>
        <p:nvSpPr>
          <p:cNvPr id="4" name="Slide Number Placeholder 3"/>
          <p:cNvSpPr>
            <a:spLocks noGrp="1"/>
          </p:cNvSpPr>
          <p:nvPr>
            <p:ph type="sldNum" sz="quarter" idx="5"/>
          </p:nvPr>
        </p:nvSpPr>
        <p:spPr/>
        <p:txBody>
          <a:bodyPr/>
          <a:lstStyle/>
          <a:p>
            <a:fld id="{4ABBE35D-06C1-0547-A73F-D48ABC79AC7E}" type="slidenum">
              <a:rPr lang="en-US" smtClean="0"/>
              <a:t>8</a:t>
            </a:fld>
            <a:endParaRPr lang="en-US"/>
          </a:p>
        </p:txBody>
      </p:sp>
    </p:spTree>
    <p:extLst>
      <p:ext uri="{BB962C8B-B14F-4D97-AF65-F5344CB8AC3E}">
        <p14:creationId xmlns:p14="http://schemas.microsoft.com/office/powerpoint/2010/main" val="109986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most speech is constitutionally protected, there are a few types of speech that aren’t. The level of protection that speech receives depends on its value. This is why political speech is the most protected according to the Constitution. The least protected speech, on the other hand, is obscenity and fighting words, which are said to be speech of lower value.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Obscenity refers to a narrow category of pornography. Child pornography and obscenity receive no protections under the First Amendment. Justice Potter Stewart is well-known for his quote regarding obscenity in </a:t>
            </a:r>
            <a:r>
              <a:rPr lang="en-US" i="1" dirty="0" err="1"/>
              <a:t>Jacobellis</a:t>
            </a:r>
            <a:r>
              <a:rPr lang="en-US" i="1" dirty="0"/>
              <a:t> v. Ohio</a:t>
            </a:r>
            <a:r>
              <a:rPr lang="en-US" i="0" dirty="0"/>
              <a:t> (1964): “I know it when I see it.” </a:t>
            </a:r>
            <a:r>
              <a:rPr lang="en-US" dirty="0"/>
              <a:t>The leading test for obscenity cases is the </a:t>
            </a:r>
            <a:r>
              <a:rPr lang="en-US" i="1" dirty="0"/>
              <a:t>Miller</a:t>
            </a:r>
            <a:r>
              <a:rPr lang="en-US" i="0" dirty="0"/>
              <a:t> test, developed in </a:t>
            </a:r>
            <a:r>
              <a:rPr lang="en-US" i="1" dirty="0"/>
              <a:t>Miller v. California</a:t>
            </a:r>
            <a:r>
              <a:rPr lang="en-US" i="0" dirty="0"/>
              <a:t> (1973). For three-part test asks (1) whether the average person, applying contemporary community standards, would find the work as a whole appeals to prurient interest, (2) whether the work depicts sexual conduct in a patently offensive way defined by state law, and (3) whether the work as a whole lacks serious literary, artistic, political, or scientific value.</a:t>
            </a:r>
            <a:endParaRPr lang="en-US" dirty="0"/>
          </a:p>
          <a:p>
            <a:endParaRPr lang="en-US" dirty="0"/>
          </a:p>
          <a:p>
            <a:r>
              <a:rPr lang="en-US" dirty="0"/>
              <a:t>Fighting words are speech unprotected by the First Amendment. The Court determined in </a:t>
            </a:r>
            <a:r>
              <a:rPr lang="en-US" i="1" dirty="0"/>
              <a:t>Chaplinsky v. New Hampshire</a:t>
            </a:r>
            <a:r>
              <a:rPr lang="en-US" i="0" dirty="0"/>
              <a:t> (1942) that speech that is likely to incite immediate violence or retaliation could not be protected because of the need to prevent disruptions. The Court used the fighting-words doctrine to strike a balance between freedom of speech and public order. In </a:t>
            </a:r>
            <a:r>
              <a:rPr lang="en-US" i="1" dirty="0"/>
              <a:t>Texas v. Johnson</a:t>
            </a:r>
            <a:r>
              <a:rPr lang="en-US" i="0" dirty="0"/>
              <a:t> (1989), the Court said that burning a U.S. flag was not an expression of fighting words because no reasonable person would regard it as a direct personal insult.</a:t>
            </a:r>
            <a:endParaRPr lang="en-US" dirty="0"/>
          </a:p>
        </p:txBody>
      </p:sp>
      <p:sp>
        <p:nvSpPr>
          <p:cNvPr id="4" name="Slide Number Placeholder 3"/>
          <p:cNvSpPr>
            <a:spLocks noGrp="1"/>
          </p:cNvSpPr>
          <p:nvPr>
            <p:ph type="sldNum" sz="quarter" idx="5"/>
          </p:nvPr>
        </p:nvSpPr>
        <p:spPr/>
        <p:txBody>
          <a:bodyPr/>
          <a:lstStyle/>
          <a:p>
            <a:fld id="{4ABBE35D-06C1-0547-A73F-D48ABC79AC7E}" type="slidenum">
              <a:rPr lang="en-US" smtClean="0"/>
              <a:t>9</a:t>
            </a:fld>
            <a:endParaRPr lang="en-US"/>
          </a:p>
        </p:txBody>
      </p:sp>
    </p:spTree>
    <p:extLst>
      <p:ext uri="{BB962C8B-B14F-4D97-AF65-F5344CB8AC3E}">
        <p14:creationId xmlns:p14="http://schemas.microsoft.com/office/powerpoint/2010/main" val="33854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D638-F7D6-1B4B-AB93-2F6677677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D47A36-D368-7047-BD81-85B0FEA14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550ABE-53AE-6D41-8DE9-D46A18AAA8EE}"/>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5" name="Footer Placeholder 4">
            <a:extLst>
              <a:ext uri="{FF2B5EF4-FFF2-40B4-BE49-F238E27FC236}">
                <a16:creationId xmlns:a16="http://schemas.microsoft.com/office/drawing/2014/main" id="{CD19BA05-309F-7C42-A3ED-83C391534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49C14-623B-1548-8467-88FE30822A9E}"/>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365320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97E4-3AD4-5D41-B197-D754E4FF1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C8FCC-FEA5-6540-B55D-DFBA27330A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ADC51-D44A-D948-A174-EDD1862B5BA2}"/>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5" name="Footer Placeholder 4">
            <a:extLst>
              <a:ext uri="{FF2B5EF4-FFF2-40B4-BE49-F238E27FC236}">
                <a16:creationId xmlns:a16="http://schemas.microsoft.com/office/drawing/2014/main" id="{A041709D-4D38-4F44-94BC-7787FC15E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24A74-3BF0-A449-A908-758C27F2908E}"/>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400148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E67AA-6C5B-FE49-A395-3E67C99807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087DB7-E35B-BB41-81B3-788D790306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44A01-28D9-AA40-B14B-0ED95C202E93}"/>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5" name="Footer Placeholder 4">
            <a:extLst>
              <a:ext uri="{FF2B5EF4-FFF2-40B4-BE49-F238E27FC236}">
                <a16:creationId xmlns:a16="http://schemas.microsoft.com/office/drawing/2014/main" id="{700ABD91-4F7C-A749-8D53-84281C92A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7D14C-F7AA-2A43-B2A8-88D280F8DAE4}"/>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03404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112B-2ECE-F94D-B92A-B98E8790B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5E8EF-53F4-9D4A-B879-F22443A60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98DD7-7568-5148-B2CA-80DFD6B54FF1}"/>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5" name="Footer Placeholder 4">
            <a:extLst>
              <a:ext uri="{FF2B5EF4-FFF2-40B4-BE49-F238E27FC236}">
                <a16:creationId xmlns:a16="http://schemas.microsoft.com/office/drawing/2014/main" id="{CFC45785-3F48-1B42-9D13-6A1D65C24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BD2C-7AA8-5E40-BEC6-47DC2CDEF4AF}"/>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405773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0AF-178C-B549-B553-7BBF197CC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14875-6B0F-CE47-AA17-632FD0C475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C5EC7-85FB-CC4C-A9DA-4E5B06F31C00}"/>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5" name="Footer Placeholder 4">
            <a:extLst>
              <a:ext uri="{FF2B5EF4-FFF2-40B4-BE49-F238E27FC236}">
                <a16:creationId xmlns:a16="http://schemas.microsoft.com/office/drawing/2014/main" id="{30F82D1E-F5C3-AB49-AE4F-5F29F788D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4C111-9EAC-2E4B-8537-F006A60F22ED}"/>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3938900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7CE3-FC25-2A41-BDF8-9752E8239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C9833-7097-564F-AE4D-F45C80D0E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C43A2-FDAE-6F4D-8320-2E7DF1DD5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2CA02B-17ED-9048-B73C-B50EF6E7E332}"/>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6" name="Footer Placeholder 5">
            <a:extLst>
              <a:ext uri="{FF2B5EF4-FFF2-40B4-BE49-F238E27FC236}">
                <a16:creationId xmlns:a16="http://schemas.microsoft.com/office/drawing/2014/main" id="{03DE1854-CA22-A449-AB92-E62504D1E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DBE77-FF1B-8A4D-A3F0-96E79298247E}"/>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4893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1AB6-23D9-114B-A4F9-EB98DD359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74B7C0-DD28-7441-BC36-91CD1BF5F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A4690-078C-5945-9F21-78C290CA8F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E02D9-3A85-AB4A-8713-96C53889E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EDD1B-16EA-2044-9666-1A3B0F991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63835-1846-5648-B2A7-5AE6870A67B6}"/>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8" name="Footer Placeholder 7">
            <a:extLst>
              <a:ext uri="{FF2B5EF4-FFF2-40B4-BE49-F238E27FC236}">
                <a16:creationId xmlns:a16="http://schemas.microsoft.com/office/drawing/2014/main" id="{E874B418-E97A-294A-803B-CC60381F5D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0BD378-66B4-8A47-B38F-4BF22DE40EB5}"/>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70238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3CED-62E2-A24F-8B58-0265A3A463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B4204-3D16-ED4B-BD50-642F49C89923}"/>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4" name="Footer Placeholder 3">
            <a:extLst>
              <a:ext uri="{FF2B5EF4-FFF2-40B4-BE49-F238E27FC236}">
                <a16:creationId xmlns:a16="http://schemas.microsoft.com/office/drawing/2014/main" id="{B4E39BEB-CC8B-3841-BAED-F7CB2FD1D6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43F64-8AE6-B84C-A0B5-D77CF00EF137}"/>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2104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3C6ED-0FFC-E142-96E5-5ED7BE14541F}"/>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3" name="Footer Placeholder 2">
            <a:extLst>
              <a:ext uri="{FF2B5EF4-FFF2-40B4-BE49-F238E27FC236}">
                <a16:creationId xmlns:a16="http://schemas.microsoft.com/office/drawing/2014/main" id="{43621979-9970-9349-B443-79E95A1B30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B37F92-834D-7F47-A5FB-F7C968999EDF}"/>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267361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FC88-D5CD-E448-8A31-34CC006835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2C948-DDBA-A04B-911E-54F9B93EF3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EE12E-0909-584B-AEE5-E783E4EA5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5058A-6402-E944-A7E9-36D07D928A6C}"/>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6" name="Footer Placeholder 5">
            <a:extLst>
              <a:ext uri="{FF2B5EF4-FFF2-40B4-BE49-F238E27FC236}">
                <a16:creationId xmlns:a16="http://schemas.microsoft.com/office/drawing/2014/main" id="{20E75101-4977-8244-B6DA-839B27CDB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C8B5D-1AA8-5549-B02E-715A0B5B87E3}"/>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06111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1A1E-89E6-CB42-BA44-1C60ACE4A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F0389E-B0F4-7243-BE39-37972B136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658636-823B-8A4B-BF9F-F31C22C40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13789-8CE2-6046-868A-113541CBDF34}"/>
              </a:ext>
            </a:extLst>
          </p:cNvPr>
          <p:cNvSpPr>
            <a:spLocks noGrp="1"/>
          </p:cNvSpPr>
          <p:nvPr>
            <p:ph type="dt" sz="half" idx="10"/>
          </p:nvPr>
        </p:nvSpPr>
        <p:spPr/>
        <p:txBody>
          <a:bodyPr/>
          <a:lstStyle/>
          <a:p>
            <a:fld id="{534ED19C-1749-9946-894C-E751B04A50FB}" type="datetimeFigureOut">
              <a:rPr lang="en-US" smtClean="0"/>
              <a:t>7/23/19</a:t>
            </a:fld>
            <a:endParaRPr lang="en-US"/>
          </a:p>
        </p:txBody>
      </p:sp>
      <p:sp>
        <p:nvSpPr>
          <p:cNvPr id="6" name="Footer Placeholder 5">
            <a:extLst>
              <a:ext uri="{FF2B5EF4-FFF2-40B4-BE49-F238E27FC236}">
                <a16:creationId xmlns:a16="http://schemas.microsoft.com/office/drawing/2014/main" id="{4944B37D-A176-FE40-B2E6-82AF7758B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27147-B275-9B47-BEFE-91E226A05CCB}"/>
              </a:ext>
            </a:extLst>
          </p:cNvPr>
          <p:cNvSpPr>
            <a:spLocks noGrp="1"/>
          </p:cNvSpPr>
          <p:nvPr>
            <p:ph type="sldNum" sz="quarter" idx="12"/>
          </p:nvPr>
        </p:nvSpPr>
        <p:spPr/>
        <p:txBody>
          <a:bodyPr/>
          <a:lstStyle/>
          <a:p>
            <a:fld id="{ED17465F-6923-9D49-BDCA-09504565B956}" type="slidenum">
              <a:rPr lang="en-US" smtClean="0"/>
              <a:t>‹#›</a:t>
            </a:fld>
            <a:endParaRPr lang="en-US"/>
          </a:p>
        </p:txBody>
      </p:sp>
    </p:spTree>
    <p:extLst>
      <p:ext uri="{BB962C8B-B14F-4D97-AF65-F5344CB8AC3E}">
        <p14:creationId xmlns:p14="http://schemas.microsoft.com/office/powerpoint/2010/main" val="1581813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602F8-A6E6-8D40-84C0-B4AA8F69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0C41CB-1464-A44B-BEFB-112E8D06E5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40573-CBB8-C749-A43F-51A1D4CB8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ED19C-1749-9946-894C-E751B04A50FB}" type="datetimeFigureOut">
              <a:rPr lang="en-US" smtClean="0"/>
              <a:t>7/23/19</a:t>
            </a:fld>
            <a:endParaRPr lang="en-US"/>
          </a:p>
        </p:txBody>
      </p:sp>
      <p:sp>
        <p:nvSpPr>
          <p:cNvPr id="5" name="Footer Placeholder 4">
            <a:extLst>
              <a:ext uri="{FF2B5EF4-FFF2-40B4-BE49-F238E27FC236}">
                <a16:creationId xmlns:a16="http://schemas.microsoft.com/office/drawing/2014/main" id="{273645EA-5FBB-3447-AE6B-AD623BD87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66937-EE21-8F48-9645-421DC2A26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7465F-6923-9D49-BDCA-09504565B956}" type="slidenum">
              <a:rPr lang="en-US" smtClean="0"/>
              <a:t>‹#›</a:t>
            </a:fld>
            <a:endParaRPr lang="en-US"/>
          </a:p>
        </p:txBody>
      </p:sp>
    </p:spTree>
    <p:extLst>
      <p:ext uri="{BB962C8B-B14F-4D97-AF65-F5344CB8AC3E}">
        <p14:creationId xmlns:p14="http://schemas.microsoft.com/office/powerpoint/2010/main" val="746290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flgov.com/" TargetMode="External"/><Relationship Id="rId3" Type="http://schemas.openxmlformats.org/officeDocument/2006/relationships/hyperlink" Target="https://www.mtsu.edu/first-amendment/" TargetMode="External"/><Relationship Id="rId7" Type="http://schemas.openxmlformats.org/officeDocument/2006/relationships/hyperlink" Target="https://www.uscourts.gov/"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congress.gov/" TargetMode="External"/><Relationship Id="rId5" Type="http://schemas.openxmlformats.org/officeDocument/2006/relationships/hyperlink" Target="https://www.thefire.org/" TargetMode="External"/><Relationship Id="rId4" Type="http://schemas.openxmlformats.org/officeDocument/2006/relationships/hyperlink" Target="https://www.aclu.org/other/speech-campus" TargetMode="External"/><Relationship Id="rId9" Type="http://schemas.openxmlformats.org/officeDocument/2006/relationships/hyperlink" Target="https://www.washingtonpost.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svg"/><Relationship Id="rId11"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microsoft.com/office/2007/relationships/diagramDrawing" Target="../diagrams/drawing1.xml"/><Relationship Id="rId3" Type="http://schemas.microsoft.com/office/2007/relationships/media" Target="../media/media10.m4a"/><Relationship Id="rId7" Type="http://schemas.openxmlformats.org/officeDocument/2006/relationships/slideLayout" Target="../slideLayouts/slideLayout5.xml"/><Relationship Id="rId12"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diagramQuickStyle" Target="../diagrams/quickStyle1.xml"/><Relationship Id="rId5" Type="http://schemas.microsoft.com/office/2007/relationships/media" Target="../media/media11.m4a"/><Relationship Id="rId10" Type="http://schemas.openxmlformats.org/officeDocument/2006/relationships/diagramLayout" Target="../diagrams/layout1.xml"/><Relationship Id="rId4" Type="http://schemas.openxmlformats.org/officeDocument/2006/relationships/audio" Target="../media/media10.m4a"/><Relationship Id="rId9" Type="http://schemas.openxmlformats.org/officeDocument/2006/relationships/diagramData" Target="../diagrams/data1.xml"/><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5133-BFE4-3945-82C5-C4DD87A8310B}"/>
              </a:ext>
            </a:extLst>
          </p:cNvPr>
          <p:cNvSpPr>
            <a:spLocks noGrp="1"/>
          </p:cNvSpPr>
          <p:nvPr>
            <p:ph type="ctrTitle"/>
          </p:nvPr>
        </p:nvSpPr>
        <p:spPr>
          <a:xfrm>
            <a:off x="1524000" y="2286190"/>
            <a:ext cx="9144000" cy="1515906"/>
          </a:xfrm>
        </p:spPr>
        <p:txBody>
          <a:bodyPr>
            <a:normAutofit fontScale="90000"/>
          </a:bodyPr>
          <a:lstStyle/>
          <a:p>
            <a:r>
              <a:rPr lang="en-US" dirty="0"/>
              <a:t>Freedom of Speech </a:t>
            </a:r>
            <a:br>
              <a:rPr lang="en-US" dirty="0"/>
            </a:br>
            <a:r>
              <a:rPr lang="en-US" dirty="0"/>
              <a:t>on Campus</a:t>
            </a:r>
          </a:p>
        </p:txBody>
      </p:sp>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1524000" y="4079875"/>
            <a:ext cx="9144000" cy="1254125"/>
          </a:xfrm>
        </p:spPr>
        <p:txBody>
          <a:bodyPr>
            <a:normAutofit/>
          </a:bodyPr>
          <a:lstStyle/>
          <a:p>
            <a:r>
              <a:rPr lang="en-US" dirty="0"/>
              <a:t>Gator Byte Webinar</a:t>
            </a:r>
          </a:p>
          <a:p>
            <a:endParaRPr lang="en-US" dirty="0"/>
          </a:p>
          <a:p>
            <a:r>
              <a:rPr lang="en-US" sz="1800" i="1" dirty="0"/>
              <a:t>By Sabrina </a:t>
            </a:r>
            <a:r>
              <a:rPr lang="en-US" sz="1800" i="1" dirty="0" err="1"/>
              <a:t>Conza</a:t>
            </a:r>
            <a:r>
              <a:rPr lang="en-US" sz="1800" i="1" dirty="0"/>
              <a:t>, University of Florida Legislative Intern</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Free Speech on Campus">
            <a:hlinkClick r:id="" action="ppaction://media"/>
            <a:extLst>
              <a:ext uri="{FF2B5EF4-FFF2-40B4-BE49-F238E27FC236}">
                <a16:creationId xmlns:a16="http://schemas.microsoft.com/office/drawing/2014/main" id="{B382B3BC-E96A-8E4A-8039-165C0DC8DC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406" y="5748867"/>
            <a:ext cx="812800" cy="812800"/>
          </a:xfrm>
          <a:prstGeom prst="rect">
            <a:avLst/>
          </a:prstGeom>
        </p:spPr>
      </p:pic>
    </p:spTree>
    <p:extLst>
      <p:ext uri="{BB962C8B-B14F-4D97-AF65-F5344CB8AC3E}">
        <p14:creationId xmlns:p14="http://schemas.microsoft.com/office/powerpoint/2010/main" val="1902933232"/>
      </p:ext>
    </p:extLst>
  </p:cSld>
  <p:clrMapOvr>
    <a:masterClrMapping/>
  </p:clrMapOvr>
  <mc:AlternateContent xmlns:mc="http://schemas.openxmlformats.org/markup-compatibility/2006" xmlns:p14="http://schemas.microsoft.com/office/powerpoint/2010/main">
    <mc:Choice Requires="p14">
      <p:transition spd="slow" p14:dur="2000" advTm="18715"/>
    </mc:Choice>
    <mc:Fallback xmlns="">
      <p:transition spd="slow" advTm="18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 objId="4"/>
        <p14:stopEvt time="1719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3CA6-14A7-7F49-B596-E03A930CE323}"/>
              </a:ext>
            </a:extLst>
          </p:cNvPr>
          <p:cNvSpPr>
            <a:spLocks noGrp="1"/>
          </p:cNvSpPr>
          <p:nvPr>
            <p:ph type="title"/>
          </p:nvPr>
        </p:nvSpPr>
        <p:spPr>
          <a:xfrm>
            <a:off x="838200" y="849631"/>
            <a:ext cx="10515600" cy="841057"/>
          </a:xfrm>
        </p:spPr>
        <p:txBody>
          <a:bodyPr>
            <a:normAutofit/>
          </a:bodyPr>
          <a:lstStyle/>
          <a:p>
            <a:pPr algn="ctr"/>
            <a:r>
              <a:rPr lang="en-US" sz="4000" dirty="0"/>
              <a:t>Recent Developments</a:t>
            </a:r>
          </a:p>
        </p:txBody>
      </p:sp>
      <p:sp>
        <p:nvSpPr>
          <p:cNvPr id="5" name="Rectangle 4">
            <a:extLst>
              <a:ext uri="{FF2B5EF4-FFF2-40B4-BE49-F238E27FC236}">
                <a16:creationId xmlns:a16="http://schemas.microsoft.com/office/drawing/2014/main" id="{0A371D7A-0514-BD45-A8B4-B35FD98BD6E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13BB3F-C7B0-DE47-984C-26BF45C60CE5}"/>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2113CD-C857-A74D-B88F-B47C184AC8F3}"/>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D90700-0BEA-3F45-BCFE-F49AA1953EE4}"/>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ourt">
            <a:extLst>
              <a:ext uri="{FF2B5EF4-FFF2-40B4-BE49-F238E27FC236}">
                <a16:creationId xmlns:a16="http://schemas.microsoft.com/office/drawing/2014/main" id="{4662484B-775E-8944-998A-9F09240AF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603" y="2536983"/>
            <a:ext cx="1200329" cy="1200329"/>
          </a:xfrm>
          <a:prstGeom prst="rect">
            <a:avLst/>
          </a:prstGeom>
        </p:spPr>
      </p:pic>
      <p:pic>
        <p:nvPicPr>
          <p:cNvPr id="17" name="Graphic 16" descr="Lecturer">
            <a:extLst>
              <a:ext uri="{FF2B5EF4-FFF2-40B4-BE49-F238E27FC236}">
                <a16:creationId xmlns:a16="http://schemas.microsoft.com/office/drawing/2014/main" id="{9F054718-B72B-464D-817A-87F8B82662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327" y="4592458"/>
            <a:ext cx="1082693" cy="1082693"/>
          </a:xfrm>
          <a:prstGeom prst="rect">
            <a:avLst/>
          </a:prstGeom>
        </p:spPr>
      </p:pic>
      <p:grpSp>
        <p:nvGrpSpPr>
          <p:cNvPr id="25" name="Group 24">
            <a:extLst>
              <a:ext uri="{FF2B5EF4-FFF2-40B4-BE49-F238E27FC236}">
                <a16:creationId xmlns:a16="http://schemas.microsoft.com/office/drawing/2014/main" id="{6B7BC4D4-9069-CB44-86BC-950D8A6E86F8}"/>
              </a:ext>
            </a:extLst>
          </p:cNvPr>
          <p:cNvGrpSpPr/>
          <p:nvPr/>
        </p:nvGrpSpPr>
        <p:grpSpPr>
          <a:xfrm>
            <a:off x="1843932" y="4455743"/>
            <a:ext cx="9509869" cy="1170383"/>
            <a:chOff x="1068412" y="2842825"/>
            <a:chExt cx="10374417" cy="1170383"/>
          </a:xfrm>
        </p:grpSpPr>
        <p:sp>
          <p:nvSpPr>
            <p:cNvPr id="26" name="TextBox 25">
              <a:extLst>
                <a:ext uri="{FF2B5EF4-FFF2-40B4-BE49-F238E27FC236}">
                  <a16:creationId xmlns:a16="http://schemas.microsoft.com/office/drawing/2014/main" id="{509A1EFF-5D43-934A-8346-455D84CBAC07}"/>
                </a:ext>
              </a:extLst>
            </p:cNvPr>
            <p:cNvSpPr txBox="1"/>
            <p:nvPr/>
          </p:nvSpPr>
          <p:spPr>
            <a:xfrm>
              <a:off x="1536311" y="2996019"/>
              <a:ext cx="9906518" cy="923330"/>
            </a:xfrm>
            <a:prstGeom prst="rect">
              <a:avLst/>
            </a:prstGeom>
            <a:noFill/>
            <a:ln>
              <a:solidFill>
                <a:srgbClr val="0021A5"/>
              </a:solidFill>
            </a:ln>
          </p:spPr>
          <p:txBody>
            <a:bodyPr wrap="square" rtlCol="0">
              <a:spAutoFit/>
            </a:bodyPr>
            <a:lstStyle/>
            <a:p>
              <a:r>
                <a:rPr lang="en-US" b="1" i="1" dirty="0"/>
                <a:t>March 2018: 	</a:t>
              </a:r>
              <a:r>
                <a:rPr lang="en-US" dirty="0"/>
                <a:t>Florida Senate bill prohibiting “free speech zones” on campus</a:t>
              </a:r>
            </a:p>
            <a:p>
              <a:endParaRPr lang="en-US" dirty="0"/>
            </a:p>
            <a:p>
              <a:r>
                <a:rPr lang="en-US" b="1" i="1" dirty="0"/>
                <a:t>April 2019:</a:t>
              </a:r>
              <a:r>
                <a:rPr lang="en-US" dirty="0"/>
                <a:t>	Governor DeSantis’ Call for Campus Free Speech Resolutions</a:t>
              </a:r>
            </a:p>
          </p:txBody>
        </p:sp>
        <p:grpSp>
          <p:nvGrpSpPr>
            <p:cNvPr id="27" name="Group 26">
              <a:extLst>
                <a:ext uri="{FF2B5EF4-FFF2-40B4-BE49-F238E27FC236}">
                  <a16:creationId xmlns:a16="http://schemas.microsoft.com/office/drawing/2014/main" id="{801B72C2-44EC-284F-B8B2-33160DC753FA}"/>
                </a:ext>
              </a:extLst>
            </p:cNvPr>
            <p:cNvGrpSpPr/>
            <p:nvPr/>
          </p:nvGrpSpPr>
          <p:grpSpPr>
            <a:xfrm>
              <a:off x="1068412" y="2842825"/>
              <a:ext cx="375920" cy="1170383"/>
              <a:chOff x="1068412" y="2842825"/>
              <a:chExt cx="375920" cy="1170383"/>
            </a:xfrm>
          </p:grpSpPr>
          <p:sp>
            <p:nvSpPr>
              <p:cNvPr id="28" name="Rectangle 27">
                <a:extLst>
                  <a:ext uri="{FF2B5EF4-FFF2-40B4-BE49-F238E27FC236}">
                    <a16:creationId xmlns:a16="http://schemas.microsoft.com/office/drawing/2014/main" id="{74956B14-E475-EC45-A317-967099DBC247}"/>
                  </a:ext>
                </a:extLst>
              </p:cNvPr>
              <p:cNvSpPr/>
              <p:nvPr/>
            </p:nvSpPr>
            <p:spPr>
              <a:xfrm>
                <a:off x="1068412" y="2997544"/>
                <a:ext cx="369396" cy="1015664"/>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97B2C70-3D9D-C14B-9C66-D3DDBC39C63B}"/>
                  </a:ext>
                </a:extLst>
              </p:cNvPr>
              <p:cNvSpPr txBox="1"/>
              <p:nvPr/>
            </p:nvSpPr>
            <p:spPr>
              <a:xfrm rot="16200000">
                <a:off x="751834" y="3165991"/>
                <a:ext cx="1015663" cy="369332"/>
              </a:xfrm>
              <a:prstGeom prst="rect">
                <a:avLst/>
              </a:prstGeom>
              <a:noFill/>
            </p:spPr>
            <p:txBody>
              <a:bodyPr wrap="square" rtlCol="0">
                <a:spAutoFit/>
              </a:bodyPr>
              <a:lstStyle/>
              <a:p>
                <a:r>
                  <a:rPr lang="en-US" b="1" dirty="0">
                    <a:solidFill>
                      <a:schemeClr val="bg1"/>
                    </a:solidFill>
                  </a:rPr>
                  <a:t>State</a:t>
                </a:r>
              </a:p>
            </p:txBody>
          </p:sp>
        </p:grpSp>
      </p:grpSp>
      <p:grpSp>
        <p:nvGrpSpPr>
          <p:cNvPr id="30" name="Group 29">
            <a:extLst>
              <a:ext uri="{FF2B5EF4-FFF2-40B4-BE49-F238E27FC236}">
                <a16:creationId xmlns:a16="http://schemas.microsoft.com/office/drawing/2014/main" id="{666B8022-450E-9B46-8AFA-CEEDC171CE97}"/>
              </a:ext>
            </a:extLst>
          </p:cNvPr>
          <p:cNvGrpSpPr/>
          <p:nvPr/>
        </p:nvGrpSpPr>
        <p:grpSpPr>
          <a:xfrm>
            <a:off x="1841723" y="2398484"/>
            <a:ext cx="9512077" cy="1478853"/>
            <a:chOff x="1066066" y="2996019"/>
            <a:chExt cx="10376763" cy="1478853"/>
          </a:xfrm>
        </p:grpSpPr>
        <p:sp>
          <p:nvSpPr>
            <p:cNvPr id="31" name="TextBox 30">
              <a:extLst>
                <a:ext uri="{FF2B5EF4-FFF2-40B4-BE49-F238E27FC236}">
                  <a16:creationId xmlns:a16="http://schemas.microsoft.com/office/drawing/2014/main" id="{65D06F03-618B-6F4F-8D08-7EDCB6C85B68}"/>
                </a:ext>
              </a:extLst>
            </p:cNvPr>
            <p:cNvSpPr txBox="1"/>
            <p:nvPr/>
          </p:nvSpPr>
          <p:spPr>
            <a:xfrm>
              <a:off x="1536311" y="2996019"/>
              <a:ext cx="9906518" cy="1477328"/>
            </a:xfrm>
            <a:prstGeom prst="rect">
              <a:avLst/>
            </a:prstGeom>
            <a:noFill/>
            <a:ln>
              <a:solidFill>
                <a:srgbClr val="0021A5"/>
              </a:solidFill>
            </a:ln>
          </p:spPr>
          <p:txBody>
            <a:bodyPr wrap="square" rtlCol="0">
              <a:spAutoFit/>
            </a:bodyPr>
            <a:lstStyle/>
            <a:p>
              <a:r>
                <a:rPr lang="en-US" b="1" i="1" dirty="0"/>
                <a:t>March 2019: 	</a:t>
              </a:r>
              <a:r>
                <a:rPr lang="en-US" dirty="0"/>
                <a:t>President Trump’s Executive Order</a:t>
              </a:r>
            </a:p>
            <a:p>
              <a:endParaRPr lang="en-US" dirty="0"/>
            </a:p>
            <a:p>
              <a:r>
                <a:rPr lang="en-US" b="1" i="1" dirty="0"/>
                <a:t>In Progress: 	</a:t>
              </a:r>
              <a:r>
                <a:rPr lang="en-US" dirty="0"/>
                <a:t>House Campus Free Speech Resolution</a:t>
              </a:r>
            </a:p>
            <a:p>
              <a:endParaRPr lang="en-US" dirty="0"/>
            </a:p>
            <a:p>
              <a:r>
                <a:rPr lang="en-US" b="1" i="1" dirty="0"/>
                <a:t>In Progress: 	</a:t>
              </a:r>
              <a:r>
                <a:rPr lang="en-US" dirty="0"/>
                <a:t>Senate Campus Free Speech Resolution</a:t>
              </a:r>
            </a:p>
          </p:txBody>
        </p:sp>
        <p:grpSp>
          <p:nvGrpSpPr>
            <p:cNvPr id="32" name="Group 31">
              <a:extLst>
                <a:ext uri="{FF2B5EF4-FFF2-40B4-BE49-F238E27FC236}">
                  <a16:creationId xmlns:a16="http://schemas.microsoft.com/office/drawing/2014/main" id="{43E54CD3-A042-384E-869B-F789DD794EC8}"/>
                </a:ext>
              </a:extLst>
            </p:cNvPr>
            <p:cNvGrpSpPr/>
            <p:nvPr/>
          </p:nvGrpSpPr>
          <p:grpSpPr>
            <a:xfrm>
              <a:off x="1066066" y="2997544"/>
              <a:ext cx="371741" cy="1477328"/>
              <a:chOff x="1066066" y="2997544"/>
              <a:chExt cx="371741" cy="1477328"/>
            </a:xfrm>
          </p:grpSpPr>
          <p:sp>
            <p:nvSpPr>
              <p:cNvPr id="33" name="Rectangle 32">
                <a:extLst>
                  <a:ext uri="{FF2B5EF4-FFF2-40B4-BE49-F238E27FC236}">
                    <a16:creationId xmlns:a16="http://schemas.microsoft.com/office/drawing/2014/main" id="{6B946B40-2D6C-F84D-A753-3A5B07877B3A}"/>
                  </a:ext>
                </a:extLst>
              </p:cNvPr>
              <p:cNvSpPr/>
              <p:nvPr/>
            </p:nvSpPr>
            <p:spPr>
              <a:xfrm>
                <a:off x="1068476" y="2997544"/>
                <a:ext cx="369331" cy="1477328"/>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0E3D742-189A-9044-8B0F-46AABE5FBF0B}"/>
                  </a:ext>
                </a:extLst>
              </p:cNvPr>
              <p:cNvSpPr txBox="1"/>
              <p:nvPr/>
            </p:nvSpPr>
            <p:spPr>
              <a:xfrm rot="16200000">
                <a:off x="742900" y="3503309"/>
                <a:ext cx="1015663" cy="369332"/>
              </a:xfrm>
              <a:prstGeom prst="rect">
                <a:avLst/>
              </a:prstGeom>
              <a:noFill/>
            </p:spPr>
            <p:txBody>
              <a:bodyPr wrap="square" rtlCol="0">
                <a:spAutoFit/>
              </a:bodyPr>
              <a:lstStyle/>
              <a:p>
                <a:r>
                  <a:rPr lang="en-US" b="1" dirty="0">
                    <a:solidFill>
                      <a:schemeClr val="bg1"/>
                    </a:solidFill>
                  </a:rPr>
                  <a:t>Federal</a:t>
                </a:r>
              </a:p>
            </p:txBody>
          </p:sp>
        </p:grpSp>
      </p:grpSp>
      <p:pic>
        <p:nvPicPr>
          <p:cNvPr id="3" name="Recent Developments">
            <a:hlinkClick r:id="" action="ppaction://media"/>
            <a:extLst>
              <a:ext uri="{FF2B5EF4-FFF2-40B4-BE49-F238E27FC236}">
                <a16:creationId xmlns:a16="http://schemas.microsoft.com/office/drawing/2014/main" id="{E65230D5-C7C2-C444-A316-2A8F018124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47400" y="5679633"/>
            <a:ext cx="812800" cy="812800"/>
          </a:xfrm>
          <a:prstGeom prst="rect">
            <a:avLst/>
          </a:prstGeom>
        </p:spPr>
      </p:pic>
    </p:spTree>
    <p:extLst>
      <p:ext uri="{BB962C8B-B14F-4D97-AF65-F5344CB8AC3E}">
        <p14:creationId xmlns:p14="http://schemas.microsoft.com/office/powerpoint/2010/main" val="37627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00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5133-BFE4-3945-82C5-C4DD87A8310B}"/>
              </a:ext>
            </a:extLst>
          </p:cNvPr>
          <p:cNvSpPr>
            <a:spLocks noGrp="1"/>
          </p:cNvSpPr>
          <p:nvPr>
            <p:ph type="ctrTitle"/>
          </p:nvPr>
        </p:nvSpPr>
        <p:spPr>
          <a:xfrm>
            <a:off x="1524000" y="2329732"/>
            <a:ext cx="9144000" cy="1515906"/>
          </a:xfrm>
        </p:spPr>
        <p:txBody>
          <a:bodyPr/>
          <a:lstStyle/>
          <a:p>
            <a:r>
              <a:rPr lang="en-US" dirty="0"/>
              <a:t>Thank You</a:t>
            </a:r>
          </a:p>
        </p:txBody>
      </p:sp>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1524000" y="4079875"/>
            <a:ext cx="9144000" cy="1254125"/>
          </a:xfrm>
        </p:spPr>
        <p:txBody>
          <a:bodyPr>
            <a:normAutofit/>
          </a:bodyPr>
          <a:lstStyle/>
          <a:p>
            <a:r>
              <a:rPr lang="en-US" i="1" dirty="0"/>
              <a:t>Go Gators!</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BEDE860B-CC06-3049-A419-814D323BD1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15406" y="5848500"/>
            <a:ext cx="812800" cy="812800"/>
          </a:xfrm>
          <a:prstGeom prst="rect">
            <a:avLst/>
          </a:prstGeom>
        </p:spPr>
      </p:pic>
    </p:spTree>
    <p:custDataLst>
      <p:tags r:id="rId1"/>
    </p:custDataLst>
    <p:extLst>
      <p:ext uri="{BB962C8B-B14F-4D97-AF65-F5344CB8AC3E}">
        <p14:creationId xmlns:p14="http://schemas.microsoft.com/office/powerpoint/2010/main" val="373354757"/>
      </p:ext>
    </p:extLst>
  </p:cSld>
  <p:clrMapOvr>
    <a:masterClrMapping/>
  </p:clrMapOvr>
  <mc:AlternateContent xmlns:mc="http://schemas.openxmlformats.org/markup-compatibility/2006" xmlns:p14="http://schemas.microsoft.com/office/powerpoint/2010/main">
    <mc:Choice Requires="p14">
      <p:transition spd="slow" p14:dur="2000" advTm="20379"/>
    </mc:Choice>
    <mc:Fallback xmlns="">
      <p:transition spd="slow" advTm="2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4214" objId="4"/>
        <p14:stopEvt time="20379"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728818"/>
            <a:ext cx="10901106" cy="4648264"/>
          </a:xfrm>
        </p:spPr>
        <p:txBody>
          <a:bodyPr>
            <a:normAutofit/>
          </a:bodyPr>
          <a:lstStyle/>
          <a:p>
            <a:pPr marL="457200" indent="-457200" algn="l">
              <a:buFont typeface="+mj-lt"/>
              <a:buAutoNum type="arabicPeriod"/>
            </a:pPr>
            <a:r>
              <a:rPr lang="en-US" sz="1500" dirty="0"/>
              <a:t>First Amendment Encyclopedia. Middle Tennessee State University. </a:t>
            </a:r>
            <a:r>
              <a:rPr lang="en-US" sz="1500" dirty="0">
                <a:hlinkClick r:id="rId3"/>
              </a:rPr>
              <a:t>https://www.mtsu.edu/first-amendment/</a:t>
            </a:r>
            <a:r>
              <a:rPr lang="en-US" sz="1500" dirty="0"/>
              <a:t>. Accessed July 22, 2019.</a:t>
            </a:r>
          </a:p>
          <a:p>
            <a:pPr marL="457200" indent="-457200" algn="l">
              <a:buFont typeface="+mj-lt"/>
              <a:buAutoNum type="arabicPeriod"/>
            </a:pPr>
            <a:r>
              <a:rPr lang="en-US" sz="1500" dirty="0"/>
              <a:t>Speech on Campus. American Civil Liberties Union. </a:t>
            </a:r>
            <a:r>
              <a:rPr lang="en-US" sz="1500" dirty="0">
                <a:hlinkClick r:id="rId4"/>
              </a:rPr>
              <a:t>https://www.aclu.org/other/speech-campus</a:t>
            </a:r>
            <a:r>
              <a:rPr lang="en-US" sz="1500" dirty="0"/>
              <a:t>. Accessed July 22, 2019.</a:t>
            </a:r>
          </a:p>
          <a:p>
            <a:pPr marL="457200" indent="-457200" algn="l">
              <a:buFont typeface="+mj-lt"/>
              <a:buAutoNum type="arabicPeriod"/>
            </a:pPr>
            <a:r>
              <a:rPr lang="en-US" sz="1500" dirty="0"/>
              <a:t>Foundation for Individual Rights in Education. </a:t>
            </a:r>
            <a:r>
              <a:rPr lang="en-US" sz="1500" dirty="0">
                <a:hlinkClick r:id="rId5"/>
              </a:rPr>
              <a:t>https://www.thefire.org/</a:t>
            </a:r>
            <a:r>
              <a:rPr lang="en-US" sz="1500" dirty="0"/>
              <a:t>. Accessed July 22, 2019.</a:t>
            </a:r>
          </a:p>
          <a:p>
            <a:pPr marL="457200" indent="-457200" algn="l">
              <a:buFont typeface="+mj-lt"/>
              <a:buAutoNum type="arabicPeriod"/>
            </a:pPr>
            <a:r>
              <a:rPr lang="en-US" sz="1500" dirty="0"/>
              <a:t>H.Res.191. 116th Congress. </a:t>
            </a:r>
            <a:r>
              <a:rPr lang="en-US" sz="1500" dirty="0">
                <a:hlinkClick r:id="rId6"/>
              </a:rPr>
              <a:t>https://www.congress.gov/</a:t>
            </a:r>
            <a:r>
              <a:rPr lang="en-US" sz="1500" dirty="0"/>
              <a:t>. Accessed July 22, 2019.</a:t>
            </a:r>
          </a:p>
          <a:p>
            <a:pPr marL="457200" indent="-457200" algn="l">
              <a:buFont typeface="+mj-lt"/>
              <a:buAutoNum type="arabicPeriod"/>
            </a:pPr>
            <a:r>
              <a:rPr lang="en-US" sz="1500" dirty="0"/>
              <a:t>S.Res.233. 116th Congress. </a:t>
            </a:r>
            <a:r>
              <a:rPr lang="en-US" sz="1500" dirty="0">
                <a:hlinkClick r:id="rId6"/>
              </a:rPr>
              <a:t>https://www.congress.gov/</a:t>
            </a:r>
            <a:r>
              <a:rPr lang="en-US" sz="1500" dirty="0"/>
              <a:t>. Accessed July 22, 2019.</a:t>
            </a:r>
          </a:p>
          <a:p>
            <a:pPr marL="457200" indent="-457200" algn="l">
              <a:buFont typeface="+mj-lt"/>
              <a:buAutoNum type="arabicPeriod"/>
            </a:pPr>
            <a:r>
              <a:rPr lang="en-US" sz="1500" dirty="0"/>
              <a:t>Cox v. New Hampshire. United States Courts. </a:t>
            </a:r>
            <a:r>
              <a:rPr lang="en-US" sz="1500" dirty="0">
                <a:hlinkClick r:id="rId7"/>
              </a:rPr>
              <a:t>https://www.uscourts.gov/</a:t>
            </a:r>
            <a:r>
              <a:rPr lang="en-US" sz="1500" dirty="0"/>
              <a:t>. Accessed July 22, 2019.</a:t>
            </a:r>
          </a:p>
          <a:p>
            <a:pPr marL="457200" indent="-457200" algn="l">
              <a:buFont typeface="+mj-lt"/>
              <a:buAutoNum type="arabicPeriod"/>
            </a:pPr>
            <a:r>
              <a:rPr lang="en-US" sz="1500" dirty="0"/>
              <a:t>Florida Governor. </a:t>
            </a:r>
            <a:r>
              <a:rPr lang="en-US" sz="1500" dirty="0">
                <a:hlinkClick r:id="rId8"/>
              </a:rPr>
              <a:t>https://www.flgov.com/</a:t>
            </a:r>
            <a:r>
              <a:rPr lang="en-US" sz="1500" dirty="0"/>
              <a:t>. Accessed July 22, 2019.</a:t>
            </a:r>
          </a:p>
          <a:p>
            <a:pPr marL="457200" indent="-457200" algn="l">
              <a:buFont typeface="+mj-lt"/>
              <a:buAutoNum type="arabicPeriod"/>
            </a:pPr>
            <a:r>
              <a:rPr lang="en-US" sz="1500" dirty="0"/>
              <a:t>Trump signs executive order on free speech on college campuses. The Washington Post. </a:t>
            </a:r>
            <a:r>
              <a:rPr lang="en-US" sz="1500" dirty="0">
                <a:hlinkClick r:id="rId9"/>
              </a:rPr>
              <a:t>https://www.washingtonpost.com/</a:t>
            </a:r>
            <a:r>
              <a:rPr lang="en-US" sz="1500" dirty="0"/>
              <a:t>. Accessed July 22, 2019.</a:t>
            </a:r>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rgbClr val="E2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rgbClr val="002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References</a:t>
            </a:r>
          </a:p>
        </p:txBody>
      </p:sp>
    </p:spTree>
    <p:extLst>
      <p:ext uri="{BB962C8B-B14F-4D97-AF65-F5344CB8AC3E}">
        <p14:creationId xmlns:p14="http://schemas.microsoft.com/office/powerpoint/2010/main" val="1954656784"/>
      </p:ext>
    </p:extLst>
  </p:cSld>
  <p:clrMapOvr>
    <a:masterClrMapping/>
  </p:clrMapOvr>
  <mc:AlternateContent xmlns:mc="http://schemas.openxmlformats.org/markup-compatibility/2006" xmlns:p14="http://schemas.microsoft.com/office/powerpoint/2010/main">
    <mc:Choice Requires="p14">
      <p:transition spd="slow" p14:dur="2000" advTm="2049"/>
    </mc:Choice>
    <mc:Fallback xmlns="">
      <p:transition spd="slow" advTm="204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19605A-868F-5243-B069-79C78062B239}"/>
              </a:ext>
            </a:extLst>
          </p:cNvPr>
          <p:cNvSpPr>
            <a:spLocks noGrp="1"/>
          </p:cNvSpPr>
          <p:nvPr>
            <p:ph type="subTitle" idx="1"/>
          </p:nvPr>
        </p:nvSpPr>
        <p:spPr>
          <a:xfrm>
            <a:off x="927100" y="1922106"/>
            <a:ext cx="10901106" cy="4454976"/>
          </a:xfrm>
        </p:spPr>
        <p:txBody>
          <a:bodyPr>
            <a:normAutofit/>
          </a:bodyPr>
          <a:lstStyle/>
          <a:p>
            <a:pPr marL="285750" indent="-285750" algn="l">
              <a:lnSpc>
                <a:spcPct val="100000"/>
              </a:lnSpc>
              <a:buFont typeface="Arial" panose="020B0604020202020204" pitchFamily="34" charset="0"/>
              <a:buChar char="•"/>
            </a:pPr>
            <a:r>
              <a:rPr lang="en-US" sz="1800" dirty="0"/>
              <a:t>For more than 60 years, free speech on campus has been an important issue</a:t>
            </a:r>
          </a:p>
          <a:p>
            <a:pPr marL="285750" indent="-285750" algn="l">
              <a:lnSpc>
                <a:spcPct val="100000"/>
              </a:lnSpc>
              <a:buFont typeface="Arial" panose="020B0604020202020204" pitchFamily="34" charset="0"/>
              <a:buChar char="•"/>
            </a:pPr>
            <a:r>
              <a:rPr lang="en-US" sz="1800" dirty="0"/>
              <a:t>Universities cannot suppress speech based on its content</a:t>
            </a:r>
          </a:p>
          <a:p>
            <a:pPr marL="285750" indent="-285750" algn="l">
              <a:lnSpc>
                <a:spcPct val="100000"/>
              </a:lnSpc>
              <a:buFont typeface="Arial" panose="020B0604020202020204" pitchFamily="34" charset="0"/>
              <a:buChar char="•"/>
            </a:pPr>
            <a:r>
              <a:rPr lang="en-US" sz="1800" dirty="0"/>
              <a:t>Not all speech is constitutional</a:t>
            </a:r>
          </a:p>
          <a:p>
            <a:pPr marL="285750" indent="-285750" algn="l">
              <a:lnSpc>
                <a:spcPct val="100000"/>
              </a:lnSpc>
              <a:buFont typeface="Arial" panose="020B0604020202020204" pitchFamily="34" charset="0"/>
              <a:buChar char="•"/>
            </a:pPr>
            <a:r>
              <a:rPr lang="en-US" sz="1800" dirty="0"/>
              <a:t>Regulations can prevent speech because of safety and security</a:t>
            </a:r>
          </a:p>
          <a:p>
            <a:pPr marL="285750" indent="-285750" algn="l">
              <a:lnSpc>
                <a:spcPct val="100000"/>
              </a:lnSpc>
              <a:buFont typeface="Arial" panose="020B0604020202020204" pitchFamily="34" charset="0"/>
              <a:buChar char="•"/>
            </a:pPr>
            <a:r>
              <a:rPr lang="en-US" sz="1800" dirty="0"/>
              <a:t>Freedom of speech is about more than just spoken words</a:t>
            </a:r>
          </a:p>
          <a:p>
            <a:pPr marL="285750" indent="-285750" algn="l">
              <a:lnSpc>
                <a:spcPct val="100000"/>
              </a:lnSpc>
              <a:buFont typeface="Arial" panose="020B0604020202020204" pitchFamily="34" charset="0"/>
              <a:buChar char="•"/>
            </a:pPr>
            <a:r>
              <a:rPr lang="en-US" sz="1800" dirty="0"/>
              <a:t>All branches of government have become involved in free speech on campus issues</a:t>
            </a:r>
          </a:p>
          <a:p>
            <a:pPr marL="285750" indent="-285750" algn="l">
              <a:lnSpc>
                <a:spcPct val="100000"/>
              </a:lnSpc>
              <a:buFont typeface="Arial" panose="020B0604020202020204" pitchFamily="34" charset="0"/>
              <a:buChar char="•"/>
            </a:pPr>
            <a:endParaRPr lang="en-US" sz="1800" dirty="0"/>
          </a:p>
          <a:p>
            <a:pPr marL="285750" indent="-285750" algn="l">
              <a:lnSpc>
                <a:spcPct val="100000"/>
              </a:lnSpc>
              <a:buFont typeface="Arial" panose="020B0604020202020204" pitchFamily="34" charset="0"/>
              <a:buChar char="•"/>
            </a:pPr>
            <a:endParaRPr lang="en-US" sz="1800" dirty="0"/>
          </a:p>
        </p:txBody>
      </p:sp>
      <p:sp>
        <p:nvSpPr>
          <p:cNvPr id="5" name="Rectangle 4">
            <a:extLst>
              <a:ext uri="{FF2B5EF4-FFF2-40B4-BE49-F238E27FC236}">
                <a16:creationId xmlns:a16="http://schemas.microsoft.com/office/drawing/2014/main" id="{801DDC17-EA40-0C4C-8604-56607F340E0B}"/>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9C742D-8781-D741-AE87-F4C58DEAC851}"/>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1C3E3F-ACEB-8946-A1D9-C7081E491409}"/>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1C59B6-50B0-FA42-8AE8-9B75B7370F82}"/>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D61817-3C6C-2540-93C8-59FB02E4D17D}"/>
              </a:ext>
            </a:extLst>
          </p:cNvPr>
          <p:cNvSpPr txBox="1"/>
          <p:nvPr/>
        </p:nvSpPr>
        <p:spPr>
          <a:xfrm>
            <a:off x="927100" y="849631"/>
            <a:ext cx="10901106" cy="707886"/>
          </a:xfrm>
          <a:prstGeom prst="rect">
            <a:avLst/>
          </a:prstGeom>
          <a:noFill/>
        </p:spPr>
        <p:txBody>
          <a:bodyPr wrap="square" rtlCol="0">
            <a:spAutoFit/>
          </a:bodyPr>
          <a:lstStyle/>
          <a:p>
            <a:pPr algn="ctr"/>
            <a:r>
              <a:rPr lang="en-US" sz="4000" dirty="0">
                <a:latin typeface="+mj-lt"/>
              </a:rPr>
              <a:t>Introduction</a:t>
            </a:r>
          </a:p>
        </p:txBody>
      </p:sp>
      <p:pic>
        <p:nvPicPr>
          <p:cNvPr id="6" name="Graphic 5" descr="Marketing">
            <a:extLst>
              <a:ext uri="{FF2B5EF4-FFF2-40B4-BE49-F238E27FC236}">
                <a16:creationId xmlns:a16="http://schemas.microsoft.com/office/drawing/2014/main" id="{5EF49B6C-81B5-7B4F-A597-322101A596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6946" y="4464697"/>
            <a:ext cx="1359160" cy="1359160"/>
          </a:xfrm>
          <a:prstGeom prst="rect">
            <a:avLst/>
          </a:prstGeom>
        </p:spPr>
      </p:pic>
      <p:pic>
        <p:nvPicPr>
          <p:cNvPr id="16" name="Graphic 15" descr="Pencil">
            <a:extLst>
              <a:ext uri="{FF2B5EF4-FFF2-40B4-BE49-F238E27FC236}">
                <a16:creationId xmlns:a16="http://schemas.microsoft.com/office/drawing/2014/main" id="{CB351057-B5D4-324E-9516-A30AE9F208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0394" y="4638673"/>
            <a:ext cx="1011207" cy="1011207"/>
          </a:xfrm>
          <a:prstGeom prst="rect">
            <a:avLst/>
          </a:prstGeom>
        </p:spPr>
      </p:pic>
      <p:sp>
        <p:nvSpPr>
          <p:cNvPr id="17" name="TextBox 16">
            <a:extLst>
              <a:ext uri="{FF2B5EF4-FFF2-40B4-BE49-F238E27FC236}">
                <a16:creationId xmlns:a16="http://schemas.microsoft.com/office/drawing/2014/main" id="{82A2592F-7D82-2A48-B3FB-D648204E9079}"/>
              </a:ext>
            </a:extLst>
          </p:cNvPr>
          <p:cNvSpPr txBox="1"/>
          <p:nvPr/>
        </p:nvSpPr>
        <p:spPr>
          <a:xfrm>
            <a:off x="927100" y="5657852"/>
            <a:ext cx="3175067" cy="369332"/>
          </a:xfrm>
          <a:prstGeom prst="rect">
            <a:avLst/>
          </a:prstGeom>
          <a:noFill/>
        </p:spPr>
        <p:txBody>
          <a:bodyPr wrap="square" rtlCol="0">
            <a:spAutoFit/>
          </a:bodyPr>
          <a:lstStyle/>
          <a:p>
            <a:pPr algn="ctr"/>
            <a:r>
              <a:rPr lang="en-US" dirty="0"/>
              <a:t>Viewpoint Discrimination</a:t>
            </a:r>
          </a:p>
        </p:txBody>
      </p:sp>
      <p:sp>
        <p:nvSpPr>
          <p:cNvPr id="23" name="TextBox 22">
            <a:extLst>
              <a:ext uri="{FF2B5EF4-FFF2-40B4-BE49-F238E27FC236}">
                <a16:creationId xmlns:a16="http://schemas.microsoft.com/office/drawing/2014/main" id="{0C3E569B-A0D4-0540-BBF3-8FBF0B7597A7}"/>
              </a:ext>
            </a:extLst>
          </p:cNvPr>
          <p:cNvSpPr txBox="1"/>
          <p:nvPr/>
        </p:nvSpPr>
        <p:spPr>
          <a:xfrm>
            <a:off x="4508463" y="5657698"/>
            <a:ext cx="3175067" cy="369332"/>
          </a:xfrm>
          <a:prstGeom prst="rect">
            <a:avLst/>
          </a:prstGeom>
          <a:noFill/>
        </p:spPr>
        <p:txBody>
          <a:bodyPr wrap="square" rtlCol="0">
            <a:spAutoFit/>
          </a:bodyPr>
          <a:lstStyle/>
          <a:p>
            <a:pPr algn="ctr"/>
            <a:r>
              <a:rPr lang="en-US" dirty="0"/>
              <a:t>Written Speech</a:t>
            </a:r>
          </a:p>
        </p:txBody>
      </p:sp>
      <p:pic>
        <p:nvPicPr>
          <p:cNvPr id="20" name="Graphic 19" descr="No sign">
            <a:extLst>
              <a:ext uri="{FF2B5EF4-FFF2-40B4-BE49-F238E27FC236}">
                <a16:creationId xmlns:a16="http://schemas.microsoft.com/office/drawing/2014/main" id="{28F1DFF2-0315-2F45-A584-7492B4B2FF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71757" y="4487422"/>
            <a:ext cx="1359159" cy="1359159"/>
          </a:xfrm>
          <a:prstGeom prst="rect">
            <a:avLst/>
          </a:prstGeom>
        </p:spPr>
      </p:pic>
      <p:sp>
        <p:nvSpPr>
          <p:cNvPr id="28" name="TextBox 27">
            <a:extLst>
              <a:ext uri="{FF2B5EF4-FFF2-40B4-BE49-F238E27FC236}">
                <a16:creationId xmlns:a16="http://schemas.microsoft.com/office/drawing/2014/main" id="{39681DAF-76EA-064C-BF49-99FD1D9406E5}"/>
              </a:ext>
            </a:extLst>
          </p:cNvPr>
          <p:cNvSpPr txBox="1"/>
          <p:nvPr/>
        </p:nvSpPr>
        <p:spPr>
          <a:xfrm>
            <a:off x="8263802" y="5690549"/>
            <a:ext cx="3175067" cy="646331"/>
          </a:xfrm>
          <a:prstGeom prst="rect">
            <a:avLst/>
          </a:prstGeom>
          <a:noFill/>
        </p:spPr>
        <p:txBody>
          <a:bodyPr wrap="square" rtlCol="0">
            <a:spAutoFit/>
          </a:bodyPr>
          <a:lstStyle/>
          <a:p>
            <a:pPr algn="ctr"/>
            <a:r>
              <a:rPr lang="en-US" dirty="0"/>
              <a:t>The Right to </a:t>
            </a:r>
            <a:r>
              <a:rPr lang="en-US" b="1" dirty="0"/>
              <a:t>Not</a:t>
            </a:r>
          </a:p>
          <a:p>
            <a:pPr algn="ctr"/>
            <a:r>
              <a:rPr lang="en-US" dirty="0"/>
              <a:t>Express Yourself </a:t>
            </a:r>
          </a:p>
        </p:txBody>
      </p:sp>
      <p:pic>
        <p:nvPicPr>
          <p:cNvPr id="2" name="Introduction">
            <a:hlinkClick r:id="" action="ppaction://media"/>
            <a:extLst>
              <a:ext uri="{FF2B5EF4-FFF2-40B4-BE49-F238E27FC236}">
                <a16:creationId xmlns:a16="http://schemas.microsoft.com/office/drawing/2014/main" id="{C99CA7AD-9194-7642-A1B0-28DFBA5283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15406" y="5649880"/>
            <a:ext cx="812800" cy="812800"/>
          </a:xfrm>
          <a:prstGeom prst="rect">
            <a:avLst/>
          </a:prstGeom>
        </p:spPr>
      </p:pic>
    </p:spTree>
    <p:extLst>
      <p:ext uri="{BB962C8B-B14F-4D97-AF65-F5344CB8AC3E}">
        <p14:creationId xmlns:p14="http://schemas.microsoft.com/office/powerpoint/2010/main" val="1222198337"/>
      </p:ext>
    </p:extLst>
  </p:cSld>
  <p:clrMapOvr>
    <a:masterClrMapping/>
  </p:clrMapOvr>
  <mc:AlternateContent xmlns:mc="http://schemas.openxmlformats.org/markup-compatibility/2006" xmlns:p14="http://schemas.microsoft.com/office/powerpoint/2010/main">
    <mc:Choice Requires="p14">
      <p:transition spd="slow" p14:dur="2000" advTm="63820"/>
    </mc:Choice>
    <mc:Fallback xmlns="">
      <p:transition spd="slow" advTm="6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66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7" grpId="0"/>
      <p:bldP spid="23" grpId="0"/>
      <p:bldP spid="28" grpId="0"/>
    </p:bldLst>
  </p:timing>
  <p:extLst mod="1">
    <p:ext uri="{E180D4A7-C9FB-4DFB-919C-405C955672EB}">
      <p14:showEvtLst xmlns:p14="http://schemas.microsoft.com/office/powerpoint/2010/main">
        <p14:playEvt time="20" objId="2"/>
        <p14:stopEvt time="6369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9827-D5FB-724C-8E42-288D58B0B263}"/>
              </a:ext>
            </a:extLst>
          </p:cNvPr>
          <p:cNvSpPr>
            <a:spLocks noGrp="1"/>
          </p:cNvSpPr>
          <p:nvPr>
            <p:ph type="title"/>
          </p:nvPr>
        </p:nvSpPr>
        <p:spPr>
          <a:xfrm>
            <a:off x="838200" y="849631"/>
            <a:ext cx="10515600" cy="841057"/>
          </a:xfrm>
        </p:spPr>
        <p:txBody>
          <a:bodyPr>
            <a:normAutofit/>
          </a:bodyPr>
          <a:lstStyle/>
          <a:p>
            <a:pPr algn="ctr"/>
            <a:r>
              <a:rPr lang="en-US" sz="4000" dirty="0"/>
              <a:t>Case History</a:t>
            </a:r>
          </a:p>
        </p:txBody>
      </p:sp>
      <p:sp>
        <p:nvSpPr>
          <p:cNvPr id="4" name="Rectangle 3">
            <a:extLst>
              <a:ext uri="{FF2B5EF4-FFF2-40B4-BE49-F238E27FC236}">
                <a16:creationId xmlns:a16="http://schemas.microsoft.com/office/drawing/2014/main" id="{58108147-2802-F044-9E98-5E665D9ADBD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BFFEC5-785B-7043-B2CB-3A18384E60AC}"/>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AB0368-C114-AE4F-9AF6-22092CA843D8}"/>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80CCFB-CEAB-0748-9F8B-38517F12AF41}"/>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avel">
            <a:extLst>
              <a:ext uri="{FF2B5EF4-FFF2-40B4-BE49-F238E27FC236}">
                <a16:creationId xmlns:a16="http://schemas.microsoft.com/office/drawing/2014/main" id="{E23317B0-C5A0-AC4A-86A6-2CB467601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588" y="776288"/>
            <a:ext cx="914400" cy="914400"/>
          </a:xfrm>
          <a:prstGeom prst="rect">
            <a:avLst/>
          </a:prstGeom>
        </p:spPr>
      </p:pic>
      <p:pic>
        <p:nvPicPr>
          <p:cNvPr id="9" name="Graphic 8" descr="Scales of justice">
            <a:extLst>
              <a:ext uri="{FF2B5EF4-FFF2-40B4-BE49-F238E27FC236}">
                <a16:creationId xmlns:a16="http://schemas.microsoft.com/office/drawing/2014/main" id="{F2A9E162-3DFA-854B-AE9A-DC541115E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00" y="5551169"/>
            <a:ext cx="914400" cy="914400"/>
          </a:xfrm>
          <a:prstGeom prst="rect">
            <a:avLst/>
          </a:prstGeom>
        </p:spPr>
      </p:pic>
      <p:cxnSp>
        <p:nvCxnSpPr>
          <p:cNvPr id="26" name="Straight Arrow Connector 25">
            <a:extLst>
              <a:ext uri="{FF2B5EF4-FFF2-40B4-BE49-F238E27FC236}">
                <a16:creationId xmlns:a16="http://schemas.microsoft.com/office/drawing/2014/main" id="{133CE744-35A5-4E4A-923E-8CDDA4D6B842}"/>
              </a:ext>
            </a:extLst>
          </p:cNvPr>
          <p:cNvCxnSpPr/>
          <p:nvPr/>
        </p:nvCxnSpPr>
        <p:spPr>
          <a:xfrm>
            <a:off x="1362270" y="3727579"/>
            <a:ext cx="977848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03D484-1ABC-8246-98E0-9BC4AA582F8B}"/>
              </a:ext>
            </a:extLst>
          </p:cNvPr>
          <p:cNvSpPr txBox="1"/>
          <p:nvPr/>
        </p:nvSpPr>
        <p:spPr>
          <a:xfrm>
            <a:off x="10095722" y="3059668"/>
            <a:ext cx="1715278" cy="369332"/>
          </a:xfrm>
          <a:prstGeom prst="rect">
            <a:avLst/>
          </a:prstGeom>
          <a:noFill/>
        </p:spPr>
        <p:txBody>
          <a:bodyPr wrap="square" rtlCol="0">
            <a:spAutoFit/>
          </a:bodyPr>
          <a:lstStyle/>
          <a:p>
            <a:pPr algn="ctr"/>
            <a:r>
              <a:rPr lang="en-US" b="1" dirty="0"/>
              <a:t>2019</a:t>
            </a:r>
          </a:p>
        </p:txBody>
      </p:sp>
      <p:sp>
        <p:nvSpPr>
          <p:cNvPr id="31" name="TextBox 30">
            <a:extLst>
              <a:ext uri="{FF2B5EF4-FFF2-40B4-BE49-F238E27FC236}">
                <a16:creationId xmlns:a16="http://schemas.microsoft.com/office/drawing/2014/main" id="{270B28DD-409F-CA45-A68E-FB0C1A46D393}"/>
              </a:ext>
            </a:extLst>
          </p:cNvPr>
          <p:cNvSpPr txBox="1"/>
          <p:nvPr/>
        </p:nvSpPr>
        <p:spPr>
          <a:xfrm>
            <a:off x="642057" y="3059668"/>
            <a:ext cx="1715278" cy="369332"/>
          </a:xfrm>
          <a:prstGeom prst="rect">
            <a:avLst/>
          </a:prstGeom>
          <a:noFill/>
        </p:spPr>
        <p:txBody>
          <a:bodyPr wrap="square" rtlCol="0">
            <a:spAutoFit/>
          </a:bodyPr>
          <a:lstStyle/>
          <a:p>
            <a:pPr algn="ctr"/>
            <a:r>
              <a:rPr lang="en-US" b="1" dirty="0"/>
              <a:t>1950</a:t>
            </a:r>
          </a:p>
        </p:txBody>
      </p:sp>
      <p:pic>
        <p:nvPicPr>
          <p:cNvPr id="34" name="Graphic 33" descr="Marker">
            <a:extLst>
              <a:ext uri="{FF2B5EF4-FFF2-40B4-BE49-F238E27FC236}">
                <a16:creationId xmlns:a16="http://schemas.microsoft.com/office/drawing/2014/main" id="{4A022581-1E24-4543-8279-335F589CE7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6669" y="2812020"/>
            <a:ext cx="914400" cy="914400"/>
          </a:xfrm>
          <a:prstGeom prst="rect">
            <a:avLst/>
          </a:prstGeom>
        </p:spPr>
      </p:pic>
      <p:sp>
        <p:nvSpPr>
          <p:cNvPr id="35" name="TextBox 34">
            <a:extLst>
              <a:ext uri="{FF2B5EF4-FFF2-40B4-BE49-F238E27FC236}">
                <a16:creationId xmlns:a16="http://schemas.microsoft.com/office/drawing/2014/main" id="{982FCD80-8FB6-5D4F-AB17-496B46CDB9C2}"/>
              </a:ext>
            </a:extLst>
          </p:cNvPr>
          <p:cNvSpPr txBox="1"/>
          <p:nvPr/>
        </p:nvSpPr>
        <p:spPr>
          <a:xfrm>
            <a:off x="1586230" y="2007557"/>
            <a:ext cx="1715278" cy="969496"/>
          </a:xfrm>
          <a:prstGeom prst="rect">
            <a:avLst/>
          </a:prstGeom>
          <a:noFill/>
        </p:spPr>
        <p:txBody>
          <a:bodyPr wrap="square" rtlCol="0">
            <a:spAutoFit/>
          </a:bodyPr>
          <a:lstStyle/>
          <a:p>
            <a:pPr algn="ctr"/>
            <a:r>
              <a:rPr lang="en-US" sz="1900" b="1" dirty="0"/>
              <a:t>1957</a:t>
            </a:r>
          </a:p>
          <a:p>
            <a:pPr algn="ctr"/>
            <a:r>
              <a:rPr lang="en-US" sz="1900" i="1" dirty="0" err="1"/>
              <a:t>Sweezy</a:t>
            </a:r>
            <a:r>
              <a:rPr lang="en-US" sz="1900" i="1" dirty="0"/>
              <a:t> v. New Hampshire</a:t>
            </a:r>
          </a:p>
        </p:txBody>
      </p:sp>
      <p:sp>
        <p:nvSpPr>
          <p:cNvPr id="36" name="TextBox 35">
            <a:extLst>
              <a:ext uri="{FF2B5EF4-FFF2-40B4-BE49-F238E27FC236}">
                <a16:creationId xmlns:a16="http://schemas.microsoft.com/office/drawing/2014/main" id="{0C6D7244-BD06-CF4F-8AAB-07050D2E9A6C}"/>
              </a:ext>
            </a:extLst>
          </p:cNvPr>
          <p:cNvSpPr txBox="1"/>
          <p:nvPr/>
        </p:nvSpPr>
        <p:spPr>
          <a:xfrm>
            <a:off x="1184788" y="3977044"/>
            <a:ext cx="2846036" cy="2031325"/>
          </a:xfrm>
          <a:prstGeom prst="rect">
            <a:avLst/>
          </a:prstGeom>
          <a:noFill/>
        </p:spPr>
        <p:txBody>
          <a:bodyPr wrap="square" rtlCol="0">
            <a:spAutoFit/>
          </a:bodyPr>
          <a:lstStyle/>
          <a:p>
            <a:r>
              <a:rPr lang="en-US" dirty="0"/>
              <a:t>“Teachers and students must always remain free to inquire, to study and to evaluate, to gain new maturity and understanding; otherwise our civilization will stagnate and die.”</a:t>
            </a:r>
          </a:p>
        </p:txBody>
      </p:sp>
      <p:pic>
        <p:nvPicPr>
          <p:cNvPr id="3" name="Sweezy v. NH">
            <a:hlinkClick r:id="" action="ppaction://media"/>
            <a:extLst>
              <a:ext uri="{FF2B5EF4-FFF2-40B4-BE49-F238E27FC236}">
                <a16:creationId xmlns:a16="http://schemas.microsoft.com/office/drawing/2014/main" id="{3D12357D-6A21-7445-BCC4-9851AABEBF7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98200" y="4586306"/>
            <a:ext cx="812800" cy="812800"/>
          </a:xfrm>
          <a:prstGeom prst="rect">
            <a:avLst/>
          </a:prstGeom>
        </p:spPr>
      </p:pic>
    </p:spTree>
    <p:extLst>
      <p:ext uri="{BB962C8B-B14F-4D97-AF65-F5344CB8AC3E}">
        <p14:creationId xmlns:p14="http://schemas.microsoft.com/office/powerpoint/2010/main" val="23937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9827-D5FB-724C-8E42-288D58B0B263}"/>
              </a:ext>
            </a:extLst>
          </p:cNvPr>
          <p:cNvSpPr>
            <a:spLocks noGrp="1"/>
          </p:cNvSpPr>
          <p:nvPr>
            <p:ph type="title"/>
          </p:nvPr>
        </p:nvSpPr>
        <p:spPr>
          <a:xfrm>
            <a:off x="838200" y="849631"/>
            <a:ext cx="10515600" cy="841057"/>
          </a:xfrm>
        </p:spPr>
        <p:txBody>
          <a:bodyPr>
            <a:normAutofit/>
          </a:bodyPr>
          <a:lstStyle/>
          <a:p>
            <a:pPr algn="ctr"/>
            <a:r>
              <a:rPr lang="en-US" sz="4000" dirty="0"/>
              <a:t>Case History</a:t>
            </a:r>
          </a:p>
        </p:txBody>
      </p:sp>
      <p:sp>
        <p:nvSpPr>
          <p:cNvPr id="4" name="Rectangle 3">
            <a:extLst>
              <a:ext uri="{FF2B5EF4-FFF2-40B4-BE49-F238E27FC236}">
                <a16:creationId xmlns:a16="http://schemas.microsoft.com/office/drawing/2014/main" id="{58108147-2802-F044-9E98-5E665D9ADBD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BFFEC5-785B-7043-B2CB-3A18384E60AC}"/>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AB0368-C114-AE4F-9AF6-22092CA843D8}"/>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80CCFB-CEAB-0748-9F8B-38517F12AF41}"/>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avel">
            <a:extLst>
              <a:ext uri="{FF2B5EF4-FFF2-40B4-BE49-F238E27FC236}">
                <a16:creationId xmlns:a16="http://schemas.microsoft.com/office/drawing/2014/main" id="{E23317B0-C5A0-AC4A-86A6-2CB467601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588" y="776288"/>
            <a:ext cx="914400" cy="914400"/>
          </a:xfrm>
          <a:prstGeom prst="rect">
            <a:avLst/>
          </a:prstGeom>
        </p:spPr>
      </p:pic>
      <p:pic>
        <p:nvPicPr>
          <p:cNvPr id="9" name="Graphic 8" descr="Scales of justice">
            <a:extLst>
              <a:ext uri="{FF2B5EF4-FFF2-40B4-BE49-F238E27FC236}">
                <a16:creationId xmlns:a16="http://schemas.microsoft.com/office/drawing/2014/main" id="{F2A9E162-3DFA-854B-AE9A-DC541115E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00" y="5551169"/>
            <a:ext cx="914400" cy="914400"/>
          </a:xfrm>
          <a:prstGeom prst="rect">
            <a:avLst/>
          </a:prstGeom>
        </p:spPr>
      </p:pic>
      <p:cxnSp>
        <p:nvCxnSpPr>
          <p:cNvPr id="26" name="Straight Arrow Connector 25">
            <a:extLst>
              <a:ext uri="{FF2B5EF4-FFF2-40B4-BE49-F238E27FC236}">
                <a16:creationId xmlns:a16="http://schemas.microsoft.com/office/drawing/2014/main" id="{133CE744-35A5-4E4A-923E-8CDDA4D6B842}"/>
              </a:ext>
            </a:extLst>
          </p:cNvPr>
          <p:cNvCxnSpPr/>
          <p:nvPr/>
        </p:nvCxnSpPr>
        <p:spPr>
          <a:xfrm>
            <a:off x="1362270" y="3727579"/>
            <a:ext cx="977848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03D484-1ABC-8246-98E0-9BC4AA582F8B}"/>
              </a:ext>
            </a:extLst>
          </p:cNvPr>
          <p:cNvSpPr txBox="1"/>
          <p:nvPr/>
        </p:nvSpPr>
        <p:spPr>
          <a:xfrm>
            <a:off x="10095722" y="3059668"/>
            <a:ext cx="1715278" cy="369332"/>
          </a:xfrm>
          <a:prstGeom prst="rect">
            <a:avLst/>
          </a:prstGeom>
          <a:noFill/>
        </p:spPr>
        <p:txBody>
          <a:bodyPr wrap="square" rtlCol="0">
            <a:spAutoFit/>
          </a:bodyPr>
          <a:lstStyle/>
          <a:p>
            <a:pPr algn="ctr"/>
            <a:r>
              <a:rPr lang="en-US" b="1" dirty="0"/>
              <a:t>2019</a:t>
            </a:r>
          </a:p>
        </p:txBody>
      </p:sp>
      <p:sp>
        <p:nvSpPr>
          <p:cNvPr id="31" name="TextBox 30">
            <a:extLst>
              <a:ext uri="{FF2B5EF4-FFF2-40B4-BE49-F238E27FC236}">
                <a16:creationId xmlns:a16="http://schemas.microsoft.com/office/drawing/2014/main" id="{270B28DD-409F-CA45-A68E-FB0C1A46D393}"/>
              </a:ext>
            </a:extLst>
          </p:cNvPr>
          <p:cNvSpPr txBox="1"/>
          <p:nvPr/>
        </p:nvSpPr>
        <p:spPr>
          <a:xfrm>
            <a:off x="642057" y="3059668"/>
            <a:ext cx="1715278" cy="369332"/>
          </a:xfrm>
          <a:prstGeom prst="rect">
            <a:avLst/>
          </a:prstGeom>
          <a:noFill/>
        </p:spPr>
        <p:txBody>
          <a:bodyPr wrap="square" rtlCol="0">
            <a:spAutoFit/>
          </a:bodyPr>
          <a:lstStyle/>
          <a:p>
            <a:pPr algn="ctr"/>
            <a:r>
              <a:rPr lang="en-US" b="1" dirty="0"/>
              <a:t>1950</a:t>
            </a:r>
          </a:p>
        </p:txBody>
      </p:sp>
      <p:pic>
        <p:nvPicPr>
          <p:cNvPr id="12" name="Graphic 11" descr="Marker">
            <a:extLst>
              <a:ext uri="{FF2B5EF4-FFF2-40B4-BE49-F238E27FC236}">
                <a16:creationId xmlns:a16="http://schemas.microsoft.com/office/drawing/2014/main" id="{421F0B37-4A55-9B4C-B755-6967053B58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53116" y="2787134"/>
            <a:ext cx="914400" cy="914400"/>
          </a:xfrm>
          <a:prstGeom prst="rect">
            <a:avLst/>
          </a:prstGeom>
        </p:spPr>
      </p:pic>
      <p:sp>
        <p:nvSpPr>
          <p:cNvPr id="13" name="TextBox 12">
            <a:extLst>
              <a:ext uri="{FF2B5EF4-FFF2-40B4-BE49-F238E27FC236}">
                <a16:creationId xmlns:a16="http://schemas.microsoft.com/office/drawing/2014/main" id="{3A7B3736-73E9-8845-A91E-BEE173BFDC41}"/>
              </a:ext>
            </a:extLst>
          </p:cNvPr>
          <p:cNvSpPr txBox="1"/>
          <p:nvPr/>
        </p:nvSpPr>
        <p:spPr>
          <a:xfrm>
            <a:off x="2455581" y="1989267"/>
            <a:ext cx="2109470" cy="969496"/>
          </a:xfrm>
          <a:prstGeom prst="rect">
            <a:avLst/>
          </a:prstGeom>
          <a:noFill/>
        </p:spPr>
        <p:txBody>
          <a:bodyPr wrap="square" rtlCol="0">
            <a:spAutoFit/>
          </a:bodyPr>
          <a:lstStyle/>
          <a:p>
            <a:pPr algn="ctr"/>
            <a:r>
              <a:rPr lang="en-US" sz="1900" b="1" dirty="0"/>
              <a:t>1967</a:t>
            </a:r>
          </a:p>
          <a:p>
            <a:pPr algn="ctr"/>
            <a:r>
              <a:rPr lang="en-US" sz="1900" i="1" dirty="0" err="1"/>
              <a:t>Keyishian</a:t>
            </a:r>
            <a:r>
              <a:rPr lang="en-US" sz="1900" i="1" dirty="0"/>
              <a:t> v. NY Board of Regents</a:t>
            </a:r>
          </a:p>
        </p:txBody>
      </p:sp>
      <p:sp>
        <p:nvSpPr>
          <p:cNvPr id="15" name="TextBox 14">
            <a:extLst>
              <a:ext uri="{FF2B5EF4-FFF2-40B4-BE49-F238E27FC236}">
                <a16:creationId xmlns:a16="http://schemas.microsoft.com/office/drawing/2014/main" id="{7776A24A-83D3-3D48-85C1-16DC3AD9FC89}"/>
              </a:ext>
            </a:extLst>
          </p:cNvPr>
          <p:cNvSpPr txBox="1"/>
          <p:nvPr/>
        </p:nvSpPr>
        <p:spPr>
          <a:xfrm>
            <a:off x="2306293" y="4026159"/>
            <a:ext cx="2846036" cy="1754326"/>
          </a:xfrm>
          <a:prstGeom prst="rect">
            <a:avLst/>
          </a:prstGeom>
          <a:noFill/>
        </p:spPr>
        <p:txBody>
          <a:bodyPr wrap="square" rtlCol="0">
            <a:spAutoFit/>
          </a:bodyPr>
          <a:lstStyle/>
          <a:p>
            <a:r>
              <a:rPr lang="en-US" dirty="0"/>
              <a:t>“Our nation is deeply committed to safeguarding academic freedom, which is of transcendent value to all of us and not merely to the teachers concerned.”</a:t>
            </a:r>
          </a:p>
        </p:txBody>
      </p:sp>
      <p:pic>
        <p:nvPicPr>
          <p:cNvPr id="3" name="Keyishian v. Board">
            <a:hlinkClick r:id="" action="ppaction://media"/>
            <a:extLst>
              <a:ext uri="{FF2B5EF4-FFF2-40B4-BE49-F238E27FC236}">
                <a16:creationId xmlns:a16="http://schemas.microsoft.com/office/drawing/2014/main" id="{2203C3E8-DD6E-8343-A121-F79046463E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35432" y="4496922"/>
            <a:ext cx="812800" cy="812800"/>
          </a:xfrm>
          <a:prstGeom prst="rect">
            <a:avLst/>
          </a:prstGeom>
        </p:spPr>
      </p:pic>
    </p:spTree>
    <p:extLst>
      <p:ext uri="{BB962C8B-B14F-4D97-AF65-F5344CB8AC3E}">
        <p14:creationId xmlns:p14="http://schemas.microsoft.com/office/powerpoint/2010/main" val="32498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9284 3.33333E-6 L 2.08333E-6 3.33333E-6 " pathEditMode="relative" rAng="0" ptsTypes="AA">
                                      <p:cBhvr>
                                        <p:cTn id="6" dur="2000" fill="hold"/>
                                        <p:tgtEl>
                                          <p:spTgt spid="12"/>
                                        </p:tgtEl>
                                        <p:attrNameLst>
                                          <p:attrName>ppt_x</p:attrName>
                                          <p:attrName>ppt_y</p:attrName>
                                        </p:attrNameLst>
                                      </p:cBhvr>
                                      <p:rCtr x="4635" y="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2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9827-D5FB-724C-8E42-288D58B0B263}"/>
              </a:ext>
            </a:extLst>
          </p:cNvPr>
          <p:cNvSpPr>
            <a:spLocks noGrp="1"/>
          </p:cNvSpPr>
          <p:nvPr>
            <p:ph type="title"/>
          </p:nvPr>
        </p:nvSpPr>
        <p:spPr>
          <a:xfrm>
            <a:off x="838200" y="849631"/>
            <a:ext cx="10515600" cy="841057"/>
          </a:xfrm>
        </p:spPr>
        <p:txBody>
          <a:bodyPr>
            <a:normAutofit/>
          </a:bodyPr>
          <a:lstStyle/>
          <a:p>
            <a:pPr algn="ctr"/>
            <a:r>
              <a:rPr lang="en-US" sz="4000" dirty="0"/>
              <a:t>Case History</a:t>
            </a:r>
          </a:p>
        </p:txBody>
      </p:sp>
      <p:sp>
        <p:nvSpPr>
          <p:cNvPr id="4" name="Rectangle 3">
            <a:extLst>
              <a:ext uri="{FF2B5EF4-FFF2-40B4-BE49-F238E27FC236}">
                <a16:creationId xmlns:a16="http://schemas.microsoft.com/office/drawing/2014/main" id="{58108147-2802-F044-9E98-5E665D9ADBD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BFFEC5-785B-7043-B2CB-3A18384E60AC}"/>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AB0368-C114-AE4F-9AF6-22092CA843D8}"/>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80CCFB-CEAB-0748-9F8B-38517F12AF41}"/>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avel">
            <a:extLst>
              <a:ext uri="{FF2B5EF4-FFF2-40B4-BE49-F238E27FC236}">
                <a16:creationId xmlns:a16="http://schemas.microsoft.com/office/drawing/2014/main" id="{E23317B0-C5A0-AC4A-86A6-2CB467601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588" y="776288"/>
            <a:ext cx="914400" cy="914400"/>
          </a:xfrm>
          <a:prstGeom prst="rect">
            <a:avLst/>
          </a:prstGeom>
        </p:spPr>
      </p:pic>
      <p:pic>
        <p:nvPicPr>
          <p:cNvPr id="9" name="Graphic 8" descr="Scales of justice">
            <a:extLst>
              <a:ext uri="{FF2B5EF4-FFF2-40B4-BE49-F238E27FC236}">
                <a16:creationId xmlns:a16="http://schemas.microsoft.com/office/drawing/2014/main" id="{F2A9E162-3DFA-854B-AE9A-DC541115E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00" y="5551169"/>
            <a:ext cx="914400" cy="914400"/>
          </a:xfrm>
          <a:prstGeom prst="rect">
            <a:avLst/>
          </a:prstGeom>
        </p:spPr>
      </p:pic>
      <p:cxnSp>
        <p:nvCxnSpPr>
          <p:cNvPr id="26" name="Straight Arrow Connector 25">
            <a:extLst>
              <a:ext uri="{FF2B5EF4-FFF2-40B4-BE49-F238E27FC236}">
                <a16:creationId xmlns:a16="http://schemas.microsoft.com/office/drawing/2014/main" id="{133CE744-35A5-4E4A-923E-8CDDA4D6B842}"/>
              </a:ext>
            </a:extLst>
          </p:cNvPr>
          <p:cNvCxnSpPr/>
          <p:nvPr/>
        </p:nvCxnSpPr>
        <p:spPr>
          <a:xfrm>
            <a:off x="1362270" y="3727579"/>
            <a:ext cx="977848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03D484-1ABC-8246-98E0-9BC4AA582F8B}"/>
              </a:ext>
            </a:extLst>
          </p:cNvPr>
          <p:cNvSpPr txBox="1"/>
          <p:nvPr/>
        </p:nvSpPr>
        <p:spPr>
          <a:xfrm>
            <a:off x="10095722" y="3059668"/>
            <a:ext cx="1715278" cy="369332"/>
          </a:xfrm>
          <a:prstGeom prst="rect">
            <a:avLst/>
          </a:prstGeom>
          <a:noFill/>
        </p:spPr>
        <p:txBody>
          <a:bodyPr wrap="square" rtlCol="0">
            <a:spAutoFit/>
          </a:bodyPr>
          <a:lstStyle/>
          <a:p>
            <a:pPr algn="ctr"/>
            <a:r>
              <a:rPr lang="en-US" b="1" dirty="0"/>
              <a:t>2019</a:t>
            </a:r>
          </a:p>
        </p:txBody>
      </p:sp>
      <p:sp>
        <p:nvSpPr>
          <p:cNvPr id="31" name="TextBox 30">
            <a:extLst>
              <a:ext uri="{FF2B5EF4-FFF2-40B4-BE49-F238E27FC236}">
                <a16:creationId xmlns:a16="http://schemas.microsoft.com/office/drawing/2014/main" id="{270B28DD-409F-CA45-A68E-FB0C1A46D393}"/>
              </a:ext>
            </a:extLst>
          </p:cNvPr>
          <p:cNvSpPr txBox="1"/>
          <p:nvPr/>
        </p:nvSpPr>
        <p:spPr>
          <a:xfrm>
            <a:off x="642057" y="3059668"/>
            <a:ext cx="1715278" cy="369332"/>
          </a:xfrm>
          <a:prstGeom prst="rect">
            <a:avLst/>
          </a:prstGeom>
          <a:noFill/>
        </p:spPr>
        <p:txBody>
          <a:bodyPr wrap="square" rtlCol="0">
            <a:spAutoFit/>
          </a:bodyPr>
          <a:lstStyle/>
          <a:p>
            <a:pPr algn="ctr"/>
            <a:r>
              <a:rPr lang="en-US" b="1" dirty="0"/>
              <a:t>1950</a:t>
            </a:r>
          </a:p>
        </p:txBody>
      </p:sp>
      <p:pic>
        <p:nvPicPr>
          <p:cNvPr id="12" name="Graphic 11" descr="Marker">
            <a:extLst>
              <a:ext uri="{FF2B5EF4-FFF2-40B4-BE49-F238E27FC236}">
                <a16:creationId xmlns:a16="http://schemas.microsoft.com/office/drawing/2014/main" id="{D0665F1D-F84C-3A4C-99CD-C6ABBB2BFF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79475" y="2787134"/>
            <a:ext cx="914400" cy="914400"/>
          </a:xfrm>
          <a:prstGeom prst="rect">
            <a:avLst/>
          </a:prstGeom>
        </p:spPr>
      </p:pic>
      <p:sp>
        <p:nvSpPr>
          <p:cNvPr id="13" name="TextBox 12">
            <a:extLst>
              <a:ext uri="{FF2B5EF4-FFF2-40B4-BE49-F238E27FC236}">
                <a16:creationId xmlns:a16="http://schemas.microsoft.com/office/drawing/2014/main" id="{FDD6D6BE-842A-B145-A0F9-F06455A612C3}"/>
              </a:ext>
            </a:extLst>
          </p:cNvPr>
          <p:cNvSpPr txBox="1"/>
          <p:nvPr/>
        </p:nvSpPr>
        <p:spPr>
          <a:xfrm>
            <a:off x="3281940" y="2246995"/>
            <a:ext cx="2109470" cy="677108"/>
          </a:xfrm>
          <a:prstGeom prst="rect">
            <a:avLst/>
          </a:prstGeom>
          <a:noFill/>
        </p:spPr>
        <p:txBody>
          <a:bodyPr wrap="square" rtlCol="0">
            <a:spAutoFit/>
          </a:bodyPr>
          <a:lstStyle/>
          <a:p>
            <a:pPr algn="ctr"/>
            <a:r>
              <a:rPr lang="en-US" sz="1900" b="1" dirty="0"/>
              <a:t>1972</a:t>
            </a:r>
          </a:p>
          <a:p>
            <a:pPr algn="ctr"/>
            <a:r>
              <a:rPr lang="en-US" sz="1900" i="1" dirty="0"/>
              <a:t>Healy v. James</a:t>
            </a:r>
          </a:p>
        </p:txBody>
      </p:sp>
      <p:sp>
        <p:nvSpPr>
          <p:cNvPr id="14" name="TextBox 13">
            <a:extLst>
              <a:ext uri="{FF2B5EF4-FFF2-40B4-BE49-F238E27FC236}">
                <a16:creationId xmlns:a16="http://schemas.microsoft.com/office/drawing/2014/main" id="{3EA7D3C1-33D7-4041-86C4-B1F448B0885D}"/>
              </a:ext>
            </a:extLst>
          </p:cNvPr>
          <p:cNvSpPr txBox="1"/>
          <p:nvPr/>
        </p:nvSpPr>
        <p:spPr>
          <a:xfrm>
            <a:off x="3163931" y="4026159"/>
            <a:ext cx="2846036" cy="1477328"/>
          </a:xfrm>
          <a:prstGeom prst="rect">
            <a:avLst/>
          </a:prstGeom>
          <a:noFill/>
        </p:spPr>
        <p:txBody>
          <a:bodyPr wrap="square" rtlCol="0">
            <a:spAutoFit/>
          </a:bodyPr>
          <a:lstStyle/>
          <a:p>
            <a:r>
              <a:rPr lang="en-US" dirty="0"/>
              <a:t>“The vigilant protection of constitutional freedoms is nowhere more vital than in the community of American schools.”</a:t>
            </a:r>
          </a:p>
        </p:txBody>
      </p:sp>
      <p:pic>
        <p:nvPicPr>
          <p:cNvPr id="3" name="Healy v. James">
            <a:hlinkClick r:id="" action="ppaction://media"/>
            <a:extLst>
              <a:ext uri="{FF2B5EF4-FFF2-40B4-BE49-F238E27FC236}">
                <a16:creationId xmlns:a16="http://schemas.microsoft.com/office/drawing/2014/main" id="{856B7184-8314-E644-9608-F686A92834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53361" y="4653091"/>
            <a:ext cx="812800" cy="812800"/>
          </a:xfrm>
          <a:prstGeom prst="rect">
            <a:avLst/>
          </a:prstGeom>
        </p:spPr>
      </p:pic>
    </p:spTree>
    <p:extLst>
      <p:ext uri="{BB962C8B-B14F-4D97-AF65-F5344CB8AC3E}">
        <p14:creationId xmlns:p14="http://schemas.microsoft.com/office/powerpoint/2010/main" val="19016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8633 1.85185E-6 L 8.33333E-7 1.85185E-6 " pathEditMode="relative" rAng="0" ptsTypes="AA">
                                      <p:cBhvr>
                                        <p:cTn id="6" dur="2000" fill="hold"/>
                                        <p:tgtEl>
                                          <p:spTgt spid="12"/>
                                        </p:tgtEl>
                                        <p:attrNameLst>
                                          <p:attrName>ppt_x</p:attrName>
                                          <p:attrName>ppt_y</p:attrName>
                                        </p:attrNameLst>
                                      </p:cBhvr>
                                      <p:rCtr x="4310" y="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9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9827-D5FB-724C-8E42-288D58B0B263}"/>
              </a:ext>
            </a:extLst>
          </p:cNvPr>
          <p:cNvSpPr>
            <a:spLocks noGrp="1"/>
          </p:cNvSpPr>
          <p:nvPr>
            <p:ph type="title"/>
          </p:nvPr>
        </p:nvSpPr>
        <p:spPr>
          <a:xfrm>
            <a:off x="838200" y="849631"/>
            <a:ext cx="10515600" cy="841057"/>
          </a:xfrm>
        </p:spPr>
        <p:txBody>
          <a:bodyPr>
            <a:normAutofit/>
          </a:bodyPr>
          <a:lstStyle/>
          <a:p>
            <a:pPr algn="ctr"/>
            <a:r>
              <a:rPr lang="en-US" sz="4000" dirty="0"/>
              <a:t>Case History</a:t>
            </a:r>
          </a:p>
        </p:txBody>
      </p:sp>
      <p:sp>
        <p:nvSpPr>
          <p:cNvPr id="4" name="Rectangle 3">
            <a:extLst>
              <a:ext uri="{FF2B5EF4-FFF2-40B4-BE49-F238E27FC236}">
                <a16:creationId xmlns:a16="http://schemas.microsoft.com/office/drawing/2014/main" id="{58108147-2802-F044-9E98-5E665D9ADBD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BFFEC5-785B-7043-B2CB-3A18384E60AC}"/>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AB0368-C114-AE4F-9AF6-22092CA843D8}"/>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80CCFB-CEAB-0748-9F8B-38517F12AF41}"/>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avel">
            <a:extLst>
              <a:ext uri="{FF2B5EF4-FFF2-40B4-BE49-F238E27FC236}">
                <a16:creationId xmlns:a16="http://schemas.microsoft.com/office/drawing/2014/main" id="{E23317B0-C5A0-AC4A-86A6-2CB467601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588" y="776288"/>
            <a:ext cx="914400" cy="914400"/>
          </a:xfrm>
          <a:prstGeom prst="rect">
            <a:avLst/>
          </a:prstGeom>
        </p:spPr>
      </p:pic>
      <p:pic>
        <p:nvPicPr>
          <p:cNvPr id="9" name="Graphic 8" descr="Scales of justice">
            <a:extLst>
              <a:ext uri="{FF2B5EF4-FFF2-40B4-BE49-F238E27FC236}">
                <a16:creationId xmlns:a16="http://schemas.microsoft.com/office/drawing/2014/main" id="{F2A9E162-3DFA-854B-AE9A-DC541115E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00" y="5551169"/>
            <a:ext cx="914400" cy="914400"/>
          </a:xfrm>
          <a:prstGeom prst="rect">
            <a:avLst/>
          </a:prstGeom>
        </p:spPr>
      </p:pic>
      <p:cxnSp>
        <p:nvCxnSpPr>
          <p:cNvPr id="26" name="Straight Arrow Connector 25">
            <a:extLst>
              <a:ext uri="{FF2B5EF4-FFF2-40B4-BE49-F238E27FC236}">
                <a16:creationId xmlns:a16="http://schemas.microsoft.com/office/drawing/2014/main" id="{133CE744-35A5-4E4A-923E-8CDDA4D6B842}"/>
              </a:ext>
            </a:extLst>
          </p:cNvPr>
          <p:cNvCxnSpPr/>
          <p:nvPr/>
        </p:nvCxnSpPr>
        <p:spPr>
          <a:xfrm>
            <a:off x="1362270" y="3727579"/>
            <a:ext cx="977848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03D484-1ABC-8246-98E0-9BC4AA582F8B}"/>
              </a:ext>
            </a:extLst>
          </p:cNvPr>
          <p:cNvSpPr txBox="1"/>
          <p:nvPr/>
        </p:nvSpPr>
        <p:spPr>
          <a:xfrm>
            <a:off x="10095722" y="3059668"/>
            <a:ext cx="1715278" cy="369332"/>
          </a:xfrm>
          <a:prstGeom prst="rect">
            <a:avLst/>
          </a:prstGeom>
          <a:noFill/>
        </p:spPr>
        <p:txBody>
          <a:bodyPr wrap="square" rtlCol="0">
            <a:spAutoFit/>
          </a:bodyPr>
          <a:lstStyle/>
          <a:p>
            <a:pPr algn="ctr"/>
            <a:r>
              <a:rPr lang="en-US" b="1" dirty="0"/>
              <a:t>2019</a:t>
            </a:r>
          </a:p>
        </p:txBody>
      </p:sp>
      <p:sp>
        <p:nvSpPr>
          <p:cNvPr id="31" name="TextBox 30">
            <a:extLst>
              <a:ext uri="{FF2B5EF4-FFF2-40B4-BE49-F238E27FC236}">
                <a16:creationId xmlns:a16="http://schemas.microsoft.com/office/drawing/2014/main" id="{270B28DD-409F-CA45-A68E-FB0C1A46D393}"/>
              </a:ext>
            </a:extLst>
          </p:cNvPr>
          <p:cNvSpPr txBox="1"/>
          <p:nvPr/>
        </p:nvSpPr>
        <p:spPr>
          <a:xfrm>
            <a:off x="642057" y="3059668"/>
            <a:ext cx="1715278" cy="369332"/>
          </a:xfrm>
          <a:prstGeom prst="rect">
            <a:avLst/>
          </a:prstGeom>
          <a:noFill/>
        </p:spPr>
        <p:txBody>
          <a:bodyPr wrap="square" rtlCol="0">
            <a:spAutoFit/>
          </a:bodyPr>
          <a:lstStyle/>
          <a:p>
            <a:pPr algn="ctr"/>
            <a:r>
              <a:rPr lang="en-US" b="1" dirty="0"/>
              <a:t>1950</a:t>
            </a:r>
          </a:p>
        </p:txBody>
      </p:sp>
      <p:sp>
        <p:nvSpPr>
          <p:cNvPr id="13" name="TextBox 12">
            <a:extLst>
              <a:ext uri="{FF2B5EF4-FFF2-40B4-BE49-F238E27FC236}">
                <a16:creationId xmlns:a16="http://schemas.microsoft.com/office/drawing/2014/main" id="{FDD6D6BE-842A-B145-A0F9-F06455A612C3}"/>
              </a:ext>
            </a:extLst>
          </p:cNvPr>
          <p:cNvSpPr txBox="1"/>
          <p:nvPr/>
        </p:nvSpPr>
        <p:spPr>
          <a:xfrm>
            <a:off x="4215781" y="1864952"/>
            <a:ext cx="2846036" cy="969496"/>
          </a:xfrm>
          <a:prstGeom prst="rect">
            <a:avLst/>
          </a:prstGeom>
          <a:noFill/>
        </p:spPr>
        <p:txBody>
          <a:bodyPr wrap="square" rtlCol="0">
            <a:spAutoFit/>
          </a:bodyPr>
          <a:lstStyle/>
          <a:p>
            <a:pPr algn="ctr"/>
            <a:r>
              <a:rPr lang="en-US" sz="1900" b="1" dirty="0"/>
              <a:t>1973</a:t>
            </a:r>
          </a:p>
          <a:p>
            <a:pPr algn="ctr"/>
            <a:r>
              <a:rPr lang="en-US" sz="1900" i="1" dirty="0" err="1"/>
              <a:t>Papish</a:t>
            </a:r>
            <a:r>
              <a:rPr lang="en-US" sz="1900" i="1" dirty="0"/>
              <a:t> v. University of Missouri Board of Curators</a:t>
            </a:r>
          </a:p>
        </p:txBody>
      </p:sp>
      <p:sp>
        <p:nvSpPr>
          <p:cNvPr id="14" name="TextBox 13">
            <a:extLst>
              <a:ext uri="{FF2B5EF4-FFF2-40B4-BE49-F238E27FC236}">
                <a16:creationId xmlns:a16="http://schemas.microsoft.com/office/drawing/2014/main" id="{3EA7D3C1-33D7-4041-86C4-B1F448B0885D}"/>
              </a:ext>
            </a:extLst>
          </p:cNvPr>
          <p:cNvSpPr txBox="1"/>
          <p:nvPr/>
        </p:nvSpPr>
        <p:spPr>
          <a:xfrm>
            <a:off x="4336909" y="4026159"/>
            <a:ext cx="2846036" cy="2031325"/>
          </a:xfrm>
          <a:prstGeom prst="rect">
            <a:avLst/>
          </a:prstGeom>
          <a:noFill/>
        </p:spPr>
        <p:txBody>
          <a:bodyPr wrap="square" rtlCol="0">
            <a:spAutoFit/>
          </a:bodyPr>
          <a:lstStyle/>
          <a:p>
            <a:r>
              <a:rPr lang="en-US" dirty="0"/>
              <a:t>“The mere dissemination of ideas⁠—no matter how offensive to good taste⁠—on a state university may not be shut off in the name alone of ’conventions of decency.’”</a:t>
            </a:r>
          </a:p>
        </p:txBody>
      </p:sp>
      <p:pic>
        <p:nvPicPr>
          <p:cNvPr id="15" name="Graphic 14" descr="Marker">
            <a:extLst>
              <a:ext uri="{FF2B5EF4-FFF2-40B4-BE49-F238E27FC236}">
                <a16:creationId xmlns:a16="http://schemas.microsoft.com/office/drawing/2014/main" id="{AE879DCF-2C0C-A740-8621-91DD9F3AE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1599" y="2787134"/>
            <a:ext cx="914400" cy="914400"/>
          </a:xfrm>
          <a:prstGeom prst="rect">
            <a:avLst/>
          </a:prstGeom>
        </p:spPr>
      </p:pic>
      <p:pic>
        <p:nvPicPr>
          <p:cNvPr id="3" name="Papish v. Board">
            <a:hlinkClick r:id="" action="ppaction://media"/>
            <a:extLst>
              <a:ext uri="{FF2B5EF4-FFF2-40B4-BE49-F238E27FC236}">
                <a16:creationId xmlns:a16="http://schemas.microsoft.com/office/drawing/2014/main" id="{A187325C-DB8F-F84A-892C-015988704E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64331" y="4620711"/>
            <a:ext cx="812800" cy="812800"/>
          </a:xfrm>
          <a:prstGeom prst="rect">
            <a:avLst/>
          </a:prstGeom>
        </p:spPr>
      </p:pic>
    </p:spTree>
    <p:extLst>
      <p:ext uri="{BB962C8B-B14F-4D97-AF65-F5344CB8AC3E}">
        <p14:creationId xmlns:p14="http://schemas.microsoft.com/office/powerpoint/2010/main" val="3211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10521 1.85185E-6 L 5.55112E-17 1.85185E-6 " pathEditMode="relative" rAng="0" ptsTypes="AA">
                                      <p:cBhvr>
                                        <p:cTn id="8" dur="2000" fill="hold"/>
                                        <p:tgtEl>
                                          <p:spTgt spid="15"/>
                                        </p:tgtEl>
                                        <p:attrNameLst>
                                          <p:attrName>ppt_x</p:attrName>
                                          <p:attrName>ppt_y</p:attrName>
                                        </p:attrNameLst>
                                      </p:cBhvr>
                                      <p:rCtr x="5260" y="0"/>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24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9827-D5FB-724C-8E42-288D58B0B263}"/>
              </a:ext>
            </a:extLst>
          </p:cNvPr>
          <p:cNvSpPr>
            <a:spLocks noGrp="1"/>
          </p:cNvSpPr>
          <p:nvPr>
            <p:ph type="title"/>
          </p:nvPr>
        </p:nvSpPr>
        <p:spPr>
          <a:xfrm>
            <a:off x="838200" y="849631"/>
            <a:ext cx="10515600" cy="841057"/>
          </a:xfrm>
        </p:spPr>
        <p:txBody>
          <a:bodyPr>
            <a:normAutofit/>
          </a:bodyPr>
          <a:lstStyle/>
          <a:p>
            <a:pPr algn="ctr"/>
            <a:r>
              <a:rPr lang="en-US" sz="4000" dirty="0"/>
              <a:t>Case History</a:t>
            </a:r>
          </a:p>
        </p:txBody>
      </p:sp>
      <p:sp>
        <p:nvSpPr>
          <p:cNvPr id="4" name="Rectangle 3">
            <a:extLst>
              <a:ext uri="{FF2B5EF4-FFF2-40B4-BE49-F238E27FC236}">
                <a16:creationId xmlns:a16="http://schemas.microsoft.com/office/drawing/2014/main" id="{58108147-2802-F044-9E98-5E665D9ADBD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BFFEC5-785B-7043-B2CB-3A18384E60AC}"/>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AB0368-C114-AE4F-9AF6-22092CA843D8}"/>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80CCFB-CEAB-0748-9F8B-38517F12AF41}"/>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avel">
            <a:extLst>
              <a:ext uri="{FF2B5EF4-FFF2-40B4-BE49-F238E27FC236}">
                <a16:creationId xmlns:a16="http://schemas.microsoft.com/office/drawing/2014/main" id="{E23317B0-C5A0-AC4A-86A6-2CB467601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588" y="776288"/>
            <a:ext cx="914400" cy="914400"/>
          </a:xfrm>
          <a:prstGeom prst="rect">
            <a:avLst/>
          </a:prstGeom>
        </p:spPr>
      </p:pic>
      <p:pic>
        <p:nvPicPr>
          <p:cNvPr id="9" name="Graphic 8" descr="Scales of justice">
            <a:extLst>
              <a:ext uri="{FF2B5EF4-FFF2-40B4-BE49-F238E27FC236}">
                <a16:creationId xmlns:a16="http://schemas.microsoft.com/office/drawing/2014/main" id="{F2A9E162-3DFA-854B-AE9A-DC541115E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00" y="5551169"/>
            <a:ext cx="914400" cy="914400"/>
          </a:xfrm>
          <a:prstGeom prst="rect">
            <a:avLst/>
          </a:prstGeom>
        </p:spPr>
      </p:pic>
      <p:cxnSp>
        <p:nvCxnSpPr>
          <p:cNvPr id="26" name="Straight Arrow Connector 25">
            <a:extLst>
              <a:ext uri="{FF2B5EF4-FFF2-40B4-BE49-F238E27FC236}">
                <a16:creationId xmlns:a16="http://schemas.microsoft.com/office/drawing/2014/main" id="{133CE744-35A5-4E4A-923E-8CDDA4D6B842}"/>
              </a:ext>
            </a:extLst>
          </p:cNvPr>
          <p:cNvCxnSpPr/>
          <p:nvPr/>
        </p:nvCxnSpPr>
        <p:spPr>
          <a:xfrm>
            <a:off x="1362270" y="3727579"/>
            <a:ext cx="977848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03D484-1ABC-8246-98E0-9BC4AA582F8B}"/>
              </a:ext>
            </a:extLst>
          </p:cNvPr>
          <p:cNvSpPr txBox="1"/>
          <p:nvPr/>
        </p:nvSpPr>
        <p:spPr>
          <a:xfrm>
            <a:off x="10095722" y="3059668"/>
            <a:ext cx="1715278" cy="369332"/>
          </a:xfrm>
          <a:prstGeom prst="rect">
            <a:avLst/>
          </a:prstGeom>
          <a:noFill/>
        </p:spPr>
        <p:txBody>
          <a:bodyPr wrap="square" rtlCol="0">
            <a:spAutoFit/>
          </a:bodyPr>
          <a:lstStyle/>
          <a:p>
            <a:pPr algn="ctr"/>
            <a:r>
              <a:rPr lang="en-US" b="1" dirty="0"/>
              <a:t>2019</a:t>
            </a:r>
          </a:p>
        </p:txBody>
      </p:sp>
      <p:sp>
        <p:nvSpPr>
          <p:cNvPr id="31" name="TextBox 30">
            <a:extLst>
              <a:ext uri="{FF2B5EF4-FFF2-40B4-BE49-F238E27FC236}">
                <a16:creationId xmlns:a16="http://schemas.microsoft.com/office/drawing/2014/main" id="{270B28DD-409F-CA45-A68E-FB0C1A46D393}"/>
              </a:ext>
            </a:extLst>
          </p:cNvPr>
          <p:cNvSpPr txBox="1"/>
          <p:nvPr/>
        </p:nvSpPr>
        <p:spPr>
          <a:xfrm>
            <a:off x="642057" y="3059668"/>
            <a:ext cx="1715278" cy="369332"/>
          </a:xfrm>
          <a:prstGeom prst="rect">
            <a:avLst/>
          </a:prstGeom>
          <a:noFill/>
        </p:spPr>
        <p:txBody>
          <a:bodyPr wrap="square" rtlCol="0">
            <a:spAutoFit/>
          </a:bodyPr>
          <a:lstStyle/>
          <a:p>
            <a:pPr algn="ctr"/>
            <a:r>
              <a:rPr lang="en-US" b="1" dirty="0"/>
              <a:t>1950</a:t>
            </a:r>
          </a:p>
        </p:txBody>
      </p:sp>
      <p:sp>
        <p:nvSpPr>
          <p:cNvPr id="13" name="TextBox 12">
            <a:extLst>
              <a:ext uri="{FF2B5EF4-FFF2-40B4-BE49-F238E27FC236}">
                <a16:creationId xmlns:a16="http://schemas.microsoft.com/office/drawing/2014/main" id="{FDD6D6BE-842A-B145-A0F9-F06455A612C3}"/>
              </a:ext>
            </a:extLst>
          </p:cNvPr>
          <p:cNvSpPr txBox="1"/>
          <p:nvPr/>
        </p:nvSpPr>
        <p:spPr>
          <a:xfrm>
            <a:off x="5323508" y="2120109"/>
            <a:ext cx="2846036" cy="677108"/>
          </a:xfrm>
          <a:prstGeom prst="rect">
            <a:avLst/>
          </a:prstGeom>
          <a:noFill/>
        </p:spPr>
        <p:txBody>
          <a:bodyPr wrap="square" rtlCol="0">
            <a:spAutoFit/>
          </a:bodyPr>
          <a:lstStyle/>
          <a:p>
            <a:pPr algn="ctr"/>
            <a:r>
              <a:rPr lang="en-US" sz="1900" b="1" dirty="0"/>
              <a:t>1981</a:t>
            </a:r>
          </a:p>
          <a:p>
            <a:pPr algn="ctr"/>
            <a:r>
              <a:rPr lang="en-US" sz="1900" i="1" dirty="0" err="1"/>
              <a:t>Widmar</a:t>
            </a:r>
            <a:r>
              <a:rPr lang="en-US" sz="1900" i="1" dirty="0"/>
              <a:t> v. Vincent</a:t>
            </a:r>
          </a:p>
        </p:txBody>
      </p:sp>
      <p:sp>
        <p:nvSpPr>
          <p:cNvPr id="14" name="TextBox 13">
            <a:extLst>
              <a:ext uri="{FF2B5EF4-FFF2-40B4-BE49-F238E27FC236}">
                <a16:creationId xmlns:a16="http://schemas.microsoft.com/office/drawing/2014/main" id="{3EA7D3C1-33D7-4041-86C4-B1F448B0885D}"/>
              </a:ext>
            </a:extLst>
          </p:cNvPr>
          <p:cNvSpPr txBox="1"/>
          <p:nvPr/>
        </p:nvSpPr>
        <p:spPr>
          <a:xfrm>
            <a:off x="5340440" y="4056051"/>
            <a:ext cx="3024625" cy="2031325"/>
          </a:xfrm>
          <a:prstGeom prst="rect">
            <a:avLst/>
          </a:prstGeom>
          <a:noFill/>
        </p:spPr>
        <p:txBody>
          <a:bodyPr wrap="square" rtlCol="0">
            <a:spAutoFit/>
          </a:bodyPr>
          <a:lstStyle/>
          <a:p>
            <a:r>
              <a:rPr lang="en-US" dirty="0"/>
              <a:t>“With respect to persons entitled to be there, our cases leave no doubt the First Amendment rights of speech and association extend to the campuses of state universities.’”</a:t>
            </a:r>
          </a:p>
        </p:txBody>
      </p:sp>
      <p:pic>
        <p:nvPicPr>
          <p:cNvPr id="16" name="Graphic 15" descr="Marker">
            <a:extLst>
              <a:ext uri="{FF2B5EF4-FFF2-40B4-BE49-F238E27FC236}">
                <a16:creationId xmlns:a16="http://schemas.microsoft.com/office/drawing/2014/main" id="{52AB9932-4718-3E4C-8E36-2272A975ED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9326" y="2787134"/>
            <a:ext cx="914400" cy="914400"/>
          </a:xfrm>
          <a:prstGeom prst="rect">
            <a:avLst/>
          </a:prstGeom>
        </p:spPr>
      </p:pic>
      <p:pic>
        <p:nvPicPr>
          <p:cNvPr id="3" name="Widmar v. Vincent">
            <a:hlinkClick r:id="" action="ppaction://media"/>
            <a:extLst>
              <a:ext uri="{FF2B5EF4-FFF2-40B4-BE49-F238E27FC236}">
                <a16:creationId xmlns:a16="http://schemas.microsoft.com/office/drawing/2014/main" id="{06B2EBBE-6FE6-5246-8E6D-D69285479F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47400" y="4653091"/>
            <a:ext cx="812800" cy="812800"/>
          </a:xfrm>
          <a:prstGeom prst="rect">
            <a:avLst/>
          </a:prstGeom>
        </p:spPr>
      </p:pic>
    </p:spTree>
    <p:extLst>
      <p:ext uri="{BB962C8B-B14F-4D97-AF65-F5344CB8AC3E}">
        <p14:creationId xmlns:p14="http://schemas.microsoft.com/office/powerpoint/2010/main" val="344094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8946 1.85185E-6 L 4.58333E-6 1.85185E-6 " pathEditMode="relative" rAng="0" ptsTypes="AA">
                                      <p:cBhvr>
                                        <p:cTn id="8" dur="2000" fill="hold"/>
                                        <p:tgtEl>
                                          <p:spTgt spid="16"/>
                                        </p:tgtEl>
                                        <p:attrNameLst>
                                          <p:attrName>ppt_x</p:attrName>
                                          <p:attrName>ppt_y</p:attrName>
                                        </p:attrNameLst>
                                      </p:cBhvr>
                                      <p:rCtr x="4466" y="0"/>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2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3CA6-14A7-7F49-B596-E03A930CE323}"/>
              </a:ext>
            </a:extLst>
          </p:cNvPr>
          <p:cNvSpPr>
            <a:spLocks noGrp="1"/>
          </p:cNvSpPr>
          <p:nvPr>
            <p:ph type="title"/>
          </p:nvPr>
        </p:nvSpPr>
        <p:spPr>
          <a:xfrm>
            <a:off x="838200" y="790536"/>
            <a:ext cx="10515600" cy="900152"/>
          </a:xfrm>
        </p:spPr>
        <p:txBody>
          <a:bodyPr>
            <a:normAutofit/>
          </a:bodyPr>
          <a:lstStyle/>
          <a:p>
            <a:pPr algn="ctr"/>
            <a:r>
              <a:rPr lang="en-US" sz="4000" dirty="0"/>
              <a:t>Time, Place, &amp; Manner Restrictions</a:t>
            </a:r>
          </a:p>
        </p:txBody>
      </p:sp>
      <p:sp>
        <p:nvSpPr>
          <p:cNvPr id="5" name="Rectangle 4">
            <a:extLst>
              <a:ext uri="{FF2B5EF4-FFF2-40B4-BE49-F238E27FC236}">
                <a16:creationId xmlns:a16="http://schemas.microsoft.com/office/drawing/2014/main" id="{0A371D7A-0514-BD45-A8B4-B35FD98BD6E1}"/>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13BB3F-C7B0-DE47-984C-26BF45C60CE5}"/>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2113CD-C857-A74D-B88F-B47C184AC8F3}"/>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D90700-0BEA-3F45-BCFE-F49AA1953EE4}"/>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935BFB6C-4C81-8544-8E24-3A888C416087}"/>
              </a:ext>
            </a:extLst>
          </p:cNvPr>
          <p:cNvSpPr>
            <a:spLocks noGrp="1"/>
          </p:cNvSpPr>
          <p:nvPr>
            <p:ph idx="1"/>
          </p:nvPr>
        </p:nvSpPr>
        <p:spPr/>
        <p:txBody>
          <a:bodyPr>
            <a:normAutofit/>
          </a:bodyPr>
          <a:lstStyle/>
          <a:p>
            <a:r>
              <a:rPr lang="en-US" sz="1800" dirty="0"/>
              <a:t>Supreme Court determined that restrictions on speech must be because of time, place, and manner restrictions in </a:t>
            </a:r>
            <a:r>
              <a:rPr lang="en-US" sz="1800" i="1" dirty="0"/>
              <a:t>Cox v. New Hampshire (1941)</a:t>
            </a:r>
            <a:endParaRPr lang="en-US" sz="1800" dirty="0"/>
          </a:p>
          <a:p>
            <a:r>
              <a:rPr lang="en-US" sz="1800" dirty="0"/>
              <a:t>The time, place, and manner test was put in place in 1989 in W</a:t>
            </a:r>
            <a:r>
              <a:rPr lang="en-US" sz="1800" i="1" dirty="0"/>
              <a:t>ard v. Rock Against Racism</a:t>
            </a:r>
          </a:p>
          <a:p>
            <a:endParaRPr lang="en-US" sz="1800" i="1" dirty="0"/>
          </a:p>
          <a:p>
            <a:endParaRPr lang="en-US" sz="1800" i="1" dirty="0"/>
          </a:p>
          <a:p>
            <a:endParaRPr lang="en-US" sz="1800" i="1" dirty="0"/>
          </a:p>
          <a:p>
            <a:endParaRPr lang="en-US" sz="1800" i="1" dirty="0"/>
          </a:p>
          <a:p>
            <a:endParaRPr lang="en-US" sz="1800" i="1" dirty="0"/>
          </a:p>
          <a:p>
            <a:pPr marL="0" indent="0">
              <a:buNone/>
            </a:pPr>
            <a:endParaRPr lang="en-US" sz="1800" i="1" dirty="0"/>
          </a:p>
          <a:p>
            <a:r>
              <a:rPr lang="en-US" sz="1800" dirty="0"/>
              <a:t>Examples of constitutional reasons to prevent speech include crowd control and traffic congestion</a:t>
            </a:r>
          </a:p>
        </p:txBody>
      </p:sp>
      <p:sp>
        <p:nvSpPr>
          <p:cNvPr id="13" name="Rectangle 12">
            <a:extLst>
              <a:ext uri="{FF2B5EF4-FFF2-40B4-BE49-F238E27FC236}">
                <a16:creationId xmlns:a16="http://schemas.microsoft.com/office/drawing/2014/main" id="{65B51008-0173-7E4C-ABC0-43FA76F0AA33}"/>
              </a:ext>
            </a:extLst>
          </p:cNvPr>
          <p:cNvSpPr/>
          <p:nvPr/>
        </p:nvSpPr>
        <p:spPr>
          <a:xfrm>
            <a:off x="2373261" y="3167352"/>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regulation must be content neutral</a:t>
            </a:r>
          </a:p>
        </p:txBody>
      </p:sp>
      <p:sp>
        <p:nvSpPr>
          <p:cNvPr id="14" name="Rectangle 13">
            <a:extLst>
              <a:ext uri="{FF2B5EF4-FFF2-40B4-BE49-F238E27FC236}">
                <a16:creationId xmlns:a16="http://schemas.microsoft.com/office/drawing/2014/main" id="{CEB5FDDB-2A7A-934D-A970-FCC9B0633E51}"/>
              </a:ext>
            </a:extLst>
          </p:cNvPr>
          <p:cNvSpPr/>
          <p:nvPr/>
        </p:nvSpPr>
        <p:spPr>
          <a:xfrm>
            <a:off x="2373261" y="3669175"/>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must be narrowly tailored to serve a significant governmental interest</a:t>
            </a:r>
          </a:p>
        </p:txBody>
      </p:sp>
      <p:sp>
        <p:nvSpPr>
          <p:cNvPr id="15" name="Rectangle 14">
            <a:extLst>
              <a:ext uri="{FF2B5EF4-FFF2-40B4-BE49-F238E27FC236}">
                <a16:creationId xmlns:a16="http://schemas.microsoft.com/office/drawing/2014/main" id="{EE0B6CCF-4AE4-8944-96B1-A79CA3E590AB}"/>
              </a:ext>
            </a:extLst>
          </p:cNvPr>
          <p:cNvSpPr/>
          <p:nvPr/>
        </p:nvSpPr>
        <p:spPr>
          <a:xfrm>
            <a:off x="2373261" y="4170998"/>
            <a:ext cx="8001000" cy="381000"/>
          </a:xfrm>
          <a:prstGeom prst="rect">
            <a:avLst/>
          </a:prstGeom>
          <a:solidFill>
            <a:srgbClr val="002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must leave open ample alternative channels for communicating the message</a:t>
            </a:r>
          </a:p>
        </p:txBody>
      </p:sp>
      <p:pic>
        <p:nvPicPr>
          <p:cNvPr id="3" name="Time, Place, &amp; Manner">
            <a:hlinkClick r:id="" action="ppaction://media"/>
            <a:extLst>
              <a:ext uri="{FF2B5EF4-FFF2-40B4-BE49-F238E27FC236}">
                <a16:creationId xmlns:a16="http://schemas.microsoft.com/office/drawing/2014/main" id="{2DA6EF53-32EA-9542-8C61-CCE266F170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406" y="5770563"/>
            <a:ext cx="812800" cy="812800"/>
          </a:xfrm>
          <a:prstGeom prst="rect">
            <a:avLst/>
          </a:prstGeom>
        </p:spPr>
      </p:pic>
    </p:spTree>
    <p:extLst>
      <p:ext uri="{BB962C8B-B14F-4D97-AF65-F5344CB8AC3E}">
        <p14:creationId xmlns:p14="http://schemas.microsoft.com/office/powerpoint/2010/main" val="336536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1" nodeType="afterEffect">
                                  <p:stCondLst>
                                    <p:cond delay="10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 presetClass="mediacall" presetSubtype="0" fill="hold" nodeType="afterEffect">
                                  <p:stCondLst>
                                    <p:cond delay="0"/>
                                  </p:stCondLst>
                                  <p:childTnLst>
                                    <p:cmd type="call" cmd="playFrom(0.0)">
                                      <p:cBhvr>
                                        <p:cTn id="20" dur="104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7C0-6A79-AE4B-8A14-E04062CBB665}"/>
              </a:ext>
            </a:extLst>
          </p:cNvPr>
          <p:cNvSpPr>
            <a:spLocks noGrp="1"/>
          </p:cNvSpPr>
          <p:nvPr>
            <p:ph type="title"/>
          </p:nvPr>
        </p:nvSpPr>
        <p:spPr>
          <a:xfrm>
            <a:off x="839788" y="849631"/>
            <a:ext cx="10515600" cy="841057"/>
          </a:xfrm>
        </p:spPr>
        <p:txBody>
          <a:bodyPr>
            <a:normAutofit/>
          </a:bodyPr>
          <a:lstStyle/>
          <a:p>
            <a:pPr algn="ctr"/>
            <a:r>
              <a:rPr lang="en-US" sz="4000" dirty="0"/>
              <a:t>Unprotected Speech</a:t>
            </a:r>
          </a:p>
        </p:txBody>
      </p:sp>
      <p:sp>
        <p:nvSpPr>
          <p:cNvPr id="8" name="Text Placeholder 7">
            <a:extLst>
              <a:ext uri="{FF2B5EF4-FFF2-40B4-BE49-F238E27FC236}">
                <a16:creationId xmlns:a16="http://schemas.microsoft.com/office/drawing/2014/main" id="{62B2641B-7DC5-B342-BB7C-B5194D02EABE}"/>
              </a:ext>
            </a:extLst>
          </p:cNvPr>
          <p:cNvSpPr>
            <a:spLocks noGrp="1"/>
          </p:cNvSpPr>
          <p:nvPr>
            <p:ph type="body" idx="1"/>
          </p:nvPr>
        </p:nvSpPr>
        <p:spPr>
          <a:xfrm>
            <a:off x="839788" y="1681163"/>
            <a:ext cx="10512424" cy="823912"/>
          </a:xfrm>
        </p:spPr>
        <p:txBody>
          <a:bodyPr>
            <a:normAutofit/>
          </a:bodyPr>
          <a:lstStyle/>
          <a:p>
            <a:pPr algn="ctr"/>
            <a:r>
              <a:rPr lang="en-US" sz="1900" b="0" dirty="0"/>
              <a:t>Speech’s level of protection depends on its value. The most protected speech is political speech. </a:t>
            </a:r>
          </a:p>
          <a:p>
            <a:pPr algn="ctr"/>
            <a:r>
              <a:rPr lang="en-US" sz="1900" b="0" dirty="0"/>
              <a:t>The two forms of unprotected speech are obscenity and fighting words.</a:t>
            </a:r>
          </a:p>
        </p:txBody>
      </p:sp>
      <p:sp>
        <p:nvSpPr>
          <p:cNvPr id="4" name="Rectangle 3">
            <a:extLst>
              <a:ext uri="{FF2B5EF4-FFF2-40B4-BE49-F238E27FC236}">
                <a16:creationId xmlns:a16="http://schemas.microsoft.com/office/drawing/2014/main" id="{C630A3FF-C888-6F45-9F7C-79E9220446DA}"/>
              </a:ext>
            </a:extLst>
          </p:cNvPr>
          <p:cNvSpPr/>
          <p:nvPr/>
        </p:nvSpPr>
        <p:spPr>
          <a:xfrm>
            <a:off x="0"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F94249-A122-FF4A-8163-021C26ADE625}"/>
              </a:ext>
            </a:extLst>
          </p:cNvPr>
          <p:cNvSpPr/>
          <p:nvPr/>
        </p:nvSpPr>
        <p:spPr>
          <a:xfrm rot="5400000">
            <a:off x="5997294" y="-5825994"/>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4537D2-F2EB-264D-B683-C0935DB7BDA8}"/>
              </a:ext>
            </a:extLst>
          </p:cNvPr>
          <p:cNvSpPr/>
          <p:nvPr/>
        </p:nvSpPr>
        <p:spPr>
          <a:xfrm>
            <a:off x="363794" y="0"/>
            <a:ext cx="19172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D200B9-C8E3-4148-A5F3-343361961A07}"/>
              </a:ext>
            </a:extLst>
          </p:cNvPr>
          <p:cNvSpPr/>
          <p:nvPr/>
        </p:nvSpPr>
        <p:spPr>
          <a:xfrm rot="5400000">
            <a:off x="5997293" y="-5516376"/>
            <a:ext cx="197413" cy="1219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DA3AE7E3-E597-CD49-98EE-D373F5E33002}"/>
              </a:ext>
            </a:extLst>
          </p:cNvPr>
          <p:cNvGraphicFramePr/>
          <p:nvPr>
            <p:extLst>
              <p:ext uri="{D42A27DB-BD31-4B8C-83A1-F6EECF244321}">
                <p14:modId xmlns:p14="http://schemas.microsoft.com/office/powerpoint/2010/main" val="594252673"/>
              </p:ext>
            </p:extLst>
          </p:nvPr>
        </p:nvGraphicFramePr>
        <p:xfrm>
          <a:off x="1439333" y="2844800"/>
          <a:ext cx="9448799" cy="35322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Intro">
            <a:hlinkClick r:id="" action="ppaction://media"/>
            <a:extLst>
              <a:ext uri="{FF2B5EF4-FFF2-40B4-BE49-F238E27FC236}">
                <a16:creationId xmlns:a16="http://schemas.microsoft.com/office/drawing/2014/main" id="{05A9864E-6D8F-E44C-908B-BB399C467D0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033335" y="1509863"/>
            <a:ext cx="812800" cy="812800"/>
          </a:xfrm>
          <a:prstGeom prst="rect">
            <a:avLst/>
          </a:prstGeom>
        </p:spPr>
      </p:pic>
      <p:pic>
        <p:nvPicPr>
          <p:cNvPr id="9" name="Obscentiy">
            <a:hlinkClick r:id="" action="ppaction://media"/>
            <a:extLst>
              <a:ext uri="{FF2B5EF4-FFF2-40B4-BE49-F238E27FC236}">
                <a16:creationId xmlns:a16="http://schemas.microsoft.com/office/drawing/2014/main" id="{3DF4135C-D339-6B48-9F7C-347A2B4EA3B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33674" y="4204541"/>
            <a:ext cx="812800" cy="812800"/>
          </a:xfrm>
          <a:prstGeom prst="rect">
            <a:avLst/>
          </a:prstGeom>
        </p:spPr>
      </p:pic>
      <p:pic>
        <p:nvPicPr>
          <p:cNvPr id="10" name="Fighting Words">
            <a:hlinkClick r:id="" action="ppaction://media"/>
            <a:extLst>
              <a:ext uri="{FF2B5EF4-FFF2-40B4-BE49-F238E27FC236}">
                <a16:creationId xmlns:a16="http://schemas.microsoft.com/office/drawing/2014/main" id="{ACF12485-87D0-1E49-AD66-703186C556D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230077" y="4204541"/>
            <a:ext cx="812800" cy="812800"/>
          </a:xfrm>
          <a:prstGeom prst="rect">
            <a:avLst/>
          </a:prstGeom>
        </p:spPr>
      </p:pic>
    </p:spTree>
    <p:extLst>
      <p:ext uri="{BB962C8B-B14F-4D97-AF65-F5344CB8AC3E}">
        <p14:creationId xmlns:p14="http://schemas.microsoft.com/office/powerpoint/2010/main" val="40126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21362"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7763"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1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0"/>
                </p:tgtEl>
              </p:cMediaNode>
            </p:audio>
          </p:childTnLst>
        </p:cTn>
      </p:par>
    </p:tnLst>
    <p:bldLst>
      <p:bldGraphic spid="11"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Gat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or" id="{46E4D0C1-F3E1-6F48-82AF-18037BB4A0DF}" vid="{6E4800DE-36B1-C24B-9AA4-45F0B3995C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Gator</Template>
  <TotalTime>9835</TotalTime>
  <Words>1875</Words>
  <Application>Microsoft Macintosh PowerPoint</Application>
  <PresentationFormat>Widescreen</PresentationFormat>
  <Paragraphs>133</Paragraphs>
  <Slides>12</Slides>
  <Notes>12</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Gator</vt:lpstr>
      <vt:lpstr>Freedom of Speech  on Campus</vt:lpstr>
      <vt:lpstr>PowerPoint Presentation</vt:lpstr>
      <vt:lpstr>Case History</vt:lpstr>
      <vt:lpstr>Case History</vt:lpstr>
      <vt:lpstr>Case History</vt:lpstr>
      <vt:lpstr>Case History</vt:lpstr>
      <vt:lpstr>Case History</vt:lpstr>
      <vt:lpstr>Time, Place, &amp; Manner Restrictions</vt:lpstr>
      <vt:lpstr>Unprotected Speech</vt:lpstr>
      <vt:lpstr>Recent Developments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kgemmill@ufl.edu</dc:creator>
  <cp:lastModifiedBy>Conza,Sabrina T</cp:lastModifiedBy>
  <cp:revision>168</cp:revision>
  <dcterms:created xsi:type="dcterms:W3CDTF">2019-05-24T13:05:53Z</dcterms:created>
  <dcterms:modified xsi:type="dcterms:W3CDTF">2019-07-23T18:37:43Z</dcterms:modified>
</cp:coreProperties>
</file>