
<file path=[Content_Types].xml><?xml version="1.0" encoding="utf-8"?>
<Types xmlns="http://schemas.openxmlformats.org/package/2006/content-types">
  <Default Extension="png" ContentType="image/png"/>
  <Default Extension="svg" ContentType="image/svg+xml"/>
  <Default Extension="m4a" ContentType="audio/mp4"/>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sldIdLst>
    <p:sldId id="256" r:id="rId2"/>
    <p:sldId id="257" r:id="rId3"/>
    <p:sldId id="258" r:id="rId4"/>
    <p:sldId id="263" r:id="rId5"/>
    <p:sldId id="271" r:id="rId6"/>
    <p:sldId id="262" r:id="rId7"/>
    <p:sldId id="261" r:id="rId8"/>
    <p:sldId id="267" r:id="rId9"/>
    <p:sldId id="259" r:id="rId10"/>
    <p:sldId id="260" r:id="rId11"/>
    <p:sldId id="268" r:id="rId12"/>
    <p:sldId id="265" r:id="rId13"/>
    <p:sldId id="269" r:id="rId14"/>
    <p:sldId id="264" r:id="rId15"/>
    <p:sldId id="270" r:id="rId16"/>
    <p:sldId id="26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82"/>
    <p:restoredTop sz="94668"/>
  </p:normalViewPr>
  <p:slideViewPr>
    <p:cSldViewPr snapToGrid="0" snapToObjects="1">
      <p:cViewPr varScale="1">
        <p:scale>
          <a:sx n="118" d="100"/>
          <a:sy n="118" d="100"/>
        </p:scale>
        <p:origin x="2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6.svg"/></Relationships>
</file>

<file path=ppt/diagrams/_rels/data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svg"/><Relationship Id="rId1" Type="http://schemas.openxmlformats.org/officeDocument/2006/relationships/image" Target="../media/image7.png"/><Relationship Id="rId6" Type="http://schemas.openxmlformats.org/officeDocument/2006/relationships/image" Target="../media/image16.svg"/><Relationship Id="rId5" Type="http://schemas.openxmlformats.org/officeDocument/2006/relationships/image" Target="../media/image9.png"/><Relationship Id="rId4" Type="http://schemas.openxmlformats.org/officeDocument/2006/relationships/image" Target="../media/image14.svg"/></Relationships>
</file>

<file path=ppt/diagrams/_rels/data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svg"/><Relationship Id="rId1" Type="http://schemas.openxmlformats.org/officeDocument/2006/relationships/image" Target="../media/image10.png"/><Relationship Id="rId4" Type="http://schemas.openxmlformats.org/officeDocument/2006/relationships/image" Target="../media/image20.svg"/></Relationships>
</file>

<file path=ppt/diagrams/_rels/data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svg"/><Relationship Id="rId3" Type="http://schemas.openxmlformats.org/officeDocument/2006/relationships/hyperlink" Target="https://optn.transplant.hrsa.gov/governance/strategic-plan/goal-3/" TargetMode="External"/><Relationship Id="rId7" Type="http://schemas.openxmlformats.org/officeDocument/2006/relationships/image" Target="../media/image24.svg"/><Relationship Id="rId12" Type="http://schemas.openxmlformats.org/officeDocument/2006/relationships/image" Target="../media/image16.png"/><Relationship Id="rId17" Type="http://schemas.openxmlformats.org/officeDocument/2006/relationships/image" Target="../media/image34.svg"/><Relationship Id="rId2" Type="http://schemas.openxmlformats.org/officeDocument/2006/relationships/hyperlink" Target="https://optn.transplant.hrsa.gov/governance/strategic-plan/goal-2/" TargetMode="External"/><Relationship Id="rId16" Type="http://schemas.openxmlformats.org/officeDocument/2006/relationships/image" Target="../media/image18.png"/><Relationship Id="rId1" Type="http://schemas.openxmlformats.org/officeDocument/2006/relationships/hyperlink" Target="https://optn.transplant.hrsa.gov/governance/strategic-plan/goal-1/" TargetMode="External"/><Relationship Id="rId6" Type="http://schemas.openxmlformats.org/officeDocument/2006/relationships/image" Target="../media/image13.png"/><Relationship Id="rId11" Type="http://schemas.openxmlformats.org/officeDocument/2006/relationships/image" Target="../media/image28.svg"/><Relationship Id="rId5" Type="http://schemas.openxmlformats.org/officeDocument/2006/relationships/hyperlink" Target="https://optn.transplant.hrsa.gov/governance/strategic-plan/goal-5/" TargetMode="External"/><Relationship Id="rId15" Type="http://schemas.openxmlformats.org/officeDocument/2006/relationships/image" Target="../media/image32.svg"/><Relationship Id="rId10" Type="http://schemas.openxmlformats.org/officeDocument/2006/relationships/image" Target="../media/image15.png"/><Relationship Id="rId4" Type="http://schemas.openxmlformats.org/officeDocument/2006/relationships/hyperlink" Target="https://optn.transplant.hrsa.gov/governance/strategic-plan/goal-4/" TargetMode="External"/><Relationship Id="rId9" Type="http://schemas.openxmlformats.org/officeDocument/2006/relationships/image" Target="../media/image26.svg"/><Relationship Id="rId14"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5.png"/><Relationship Id="rId4" Type="http://schemas.openxmlformats.org/officeDocument/2006/relationships/image" Target="../media/image6.svg"/></Relationships>
</file>

<file path=ppt/diagrams/_rels/drawing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svg"/><Relationship Id="rId1" Type="http://schemas.openxmlformats.org/officeDocument/2006/relationships/image" Target="../media/image7.png"/><Relationship Id="rId6" Type="http://schemas.openxmlformats.org/officeDocument/2006/relationships/image" Target="../media/image16.svg"/><Relationship Id="rId5" Type="http://schemas.openxmlformats.org/officeDocument/2006/relationships/image" Target="../media/image9.png"/><Relationship Id="rId4" Type="http://schemas.openxmlformats.org/officeDocument/2006/relationships/image" Target="../media/image14.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svg"/><Relationship Id="rId1" Type="http://schemas.openxmlformats.org/officeDocument/2006/relationships/image" Target="../media/image10.png"/><Relationship Id="rId4" Type="http://schemas.openxmlformats.org/officeDocument/2006/relationships/image" Target="../media/image2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hyperlink" Target="https://optn.transplant.hrsa.gov/governance/strategic-plan/goal-2/" TargetMode="External"/><Relationship Id="rId18" Type="http://schemas.openxmlformats.org/officeDocument/2006/relationships/image" Target="../media/image32.svg"/><Relationship Id="rId21" Type="http://schemas.openxmlformats.org/officeDocument/2006/relationships/image" Target="../media/image34.svg"/><Relationship Id="rId7" Type="http://schemas.openxmlformats.org/officeDocument/2006/relationships/image" Target="../media/image24.svg"/><Relationship Id="rId12" Type="http://schemas.openxmlformats.org/officeDocument/2006/relationships/image" Target="../media/image28.svg"/><Relationship Id="rId17" Type="http://schemas.openxmlformats.org/officeDocument/2006/relationships/image" Target="../media/image17.png"/><Relationship Id="rId16" Type="http://schemas.openxmlformats.org/officeDocument/2006/relationships/hyperlink" Target="https://optn.transplant.hrsa.gov/governance/strategic-plan/goal-3/" TargetMode="External"/><Relationship Id="rId20" Type="http://schemas.openxmlformats.org/officeDocument/2006/relationships/image" Target="../media/image18.png"/><Relationship Id="rId1" Type="http://schemas.openxmlformats.org/officeDocument/2006/relationships/image" Target="../media/image13.png"/><Relationship Id="rId11" Type="http://schemas.openxmlformats.org/officeDocument/2006/relationships/image" Target="../media/image15.png"/><Relationship Id="rId15" Type="http://schemas.openxmlformats.org/officeDocument/2006/relationships/image" Target="../media/image30.svg"/><Relationship Id="rId10" Type="http://schemas.openxmlformats.org/officeDocument/2006/relationships/hyperlink" Target="https://optn.transplant.hrsa.gov/governance/strategic-plan/goal-1/" TargetMode="External"/><Relationship Id="rId19" Type="http://schemas.openxmlformats.org/officeDocument/2006/relationships/hyperlink" Target="https://optn.transplant.hrsa.gov/governance/strategic-plan/goal-4/" TargetMode="External"/><Relationship Id="rId9" Type="http://schemas.openxmlformats.org/officeDocument/2006/relationships/image" Target="../media/image26.svg"/><Relationship Id="rId14" Type="http://schemas.openxmlformats.org/officeDocument/2006/relationships/image" Target="../media/image16.png"/><Relationship Id="rId22" Type="http://schemas.openxmlformats.org/officeDocument/2006/relationships/hyperlink" Target="https://optn.transplant.hrsa.gov/governance/strategic-plan/goal-5/" TargetMode="External"/></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E4287B-636E-40C1-871F-7B281E17DE08}"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35843717-6FA4-413D-A06B-95D250A15128}">
      <dgm:prSet/>
      <dgm:spPr/>
      <dgm:t>
        <a:bodyPr/>
        <a:lstStyle/>
        <a:p>
          <a:r>
            <a:rPr lang="en-US" dirty="0"/>
            <a:t>Overview of Organ Procurement and Allocation Policy Process</a:t>
          </a:r>
        </a:p>
      </dgm:t>
    </dgm:pt>
    <dgm:pt modelId="{31988BF7-8B2E-4D44-9A5D-3283896CE3F6}" type="parTrans" cxnId="{2FFD7CD5-E007-4740-A8C3-ACECCF1F9D88}">
      <dgm:prSet/>
      <dgm:spPr/>
      <dgm:t>
        <a:bodyPr/>
        <a:lstStyle/>
        <a:p>
          <a:endParaRPr lang="en-US"/>
        </a:p>
      </dgm:t>
    </dgm:pt>
    <dgm:pt modelId="{710CA764-9A5B-437C-B92C-DC2DE20BC045}" type="sibTrans" cxnId="{2FFD7CD5-E007-4740-A8C3-ACECCF1F9D88}">
      <dgm:prSet/>
      <dgm:spPr/>
      <dgm:t>
        <a:bodyPr/>
        <a:lstStyle/>
        <a:p>
          <a:endParaRPr lang="en-US"/>
        </a:p>
      </dgm:t>
    </dgm:pt>
    <dgm:pt modelId="{B128C4A4-7C09-48AF-B5D6-F581BE32832D}">
      <dgm:prSet/>
      <dgm:spPr/>
      <dgm:t>
        <a:bodyPr/>
        <a:lstStyle/>
        <a:p>
          <a:r>
            <a:rPr lang="en-US"/>
            <a:t>Changes to Kidney and Pancreas Organ Allocation </a:t>
          </a:r>
        </a:p>
      </dgm:t>
    </dgm:pt>
    <dgm:pt modelId="{F9D1B8A4-452C-4AC0-B1FA-238597A722DA}" type="parTrans" cxnId="{658019DA-6248-412D-B435-A04F2A380A48}">
      <dgm:prSet/>
      <dgm:spPr/>
      <dgm:t>
        <a:bodyPr/>
        <a:lstStyle/>
        <a:p>
          <a:endParaRPr lang="en-US"/>
        </a:p>
      </dgm:t>
    </dgm:pt>
    <dgm:pt modelId="{74FD73BF-05C8-419C-ABB5-FDA45C0218E2}" type="sibTrans" cxnId="{658019DA-6248-412D-B435-A04F2A380A48}">
      <dgm:prSet/>
      <dgm:spPr/>
      <dgm:t>
        <a:bodyPr/>
        <a:lstStyle/>
        <a:p>
          <a:endParaRPr lang="en-US"/>
        </a:p>
      </dgm:t>
    </dgm:pt>
    <dgm:pt modelId="{A23F8C95-9B3C-4FC8-9322-6148EFE1BF60}">
      <dgm:prSet/>
      <dgm:spPr/>
      <dgm:t>
        <a:bodyPr/>
        <a:lstStyle/>
        <a:p>
          <a:r>
            <a:rPr lang="en-US"/>
            <a:t>Impact on the State of Florida and the University of Florida</a:t>
          </a:r>
        </a:p>
      </dgm:t>
    </dgm:pt>
    <dgm:pt modelId="{5AC67F4B-7EDF-4AB9-B6BA-1A885CAD2FA5}" type="parTrans" cxnId="{B4B4EEF0-4AC3-4BB9-A2E5-05E1AB6C0286}">
      <dgm:prSet/>
      <dgm:spPr/>
      <dgm:t>
        <a:bodyPr/>
        <a:lstStyle/>
        <a:p>
          <a:endParaRPr lang="en-US"/>
        </a:p>
      </dgm:t>
    </dgm:pt>
    <dgm:pt modelId="{0BC3F5E1-9393-4BD1-A206-A684F03249A8}" type="sibTrans" cxnId="{B4B4EEF0-4AC3-4BB9-A2E5-05E1AB6C0286}">
      <dgm:prSet/>
      <dgm:spPr/>
      <dgm:t>
        <a:bodyPr/>
        <a:lstStyle/>
        <a:p>
          <a:endParaRPr lang="en-US"/>
        </a:p>
      </dgm:t>
    </dgm:pt>
    <dgm:pt modelId="{CE83EC2D-1CFD-4774-97A6-6F800A551241}">
      <dgm:prSet/>
      <dgm:spPr/>
      <dgm:t>
        <a:bodyPr/>
        <a:lstStyle/>
        <a:p>
          <a:r>
            <a:rPr lang="en-US"/>
            <a:t>Recommendations</a:t>
          </a:r>
        </a:p>
      </dgm:t>
    </dgm:pt>
    <dgm:pt modelId="{3FFDFB25-A96D-430D-B930-B23B51246DE5}" type="parTrans" cxnId="{2EA5F67B-57CC-43FB-A9C4-A00776B3BEBE}">
      <dgm:prSet/>
      <dgm:spPr/>
      <dgm:t>
        <a:bodyPr/>
        <a:lstStyle/>
        <a:p>
          <a:endParaRPr lang="en-US"/>
        </a:p>
      </dgm:t>
    </dgm:pt>
    <dgm:pt modelId="{5BE60C30-CAD1-4ABD-8FEB-7042781943A3}" type="sibTrans" cxnId="{2EA5F67B-57CC-43FB-A9C4-A00776B3BEBE}">
      <dgm:prSet/>
      <dgm:spPr/>
      <dgm:t>
        <a:bodyPr/>
        <a:lstStyle/>
        <a:p>
          <a:endParaRPr lang="en-US"/>
        </a:p>
      </dgm:t>
    </dgm:pt>
    <dgm:pt modelId="{A9B221AD-D9F4-4CE3-8251-A3CD5694BBE1}" type="pres">
      <dgm:prSet presAssocID="{F9E4287B-636E-40C1-871F-7B281E17DE08}" presName="root" presStyleCnt="0">
        <dgm:presLayoutVars>
          <dgm:dir/>
          <dgm:resizeHandles val="exact"/>
        </dgm:presLayoutVars>
      </dgm:prSet>
      <dgm:spPr/>
      <dgm:t>
        <a:bodyPr/>
        <a:lstStyle/>
        <a:p>
          <a:endParaRPr lang="en-US"/>
        </a:p>
      </dgm:t>
    </dgm:pt>
    <dgm:pt modelId="{638E8281-9861-432B-A551-1310CE59E39E}" type="pres">
      <dgm:prSet presAssocID="{35843717-6FA4-413D-A06B-95D250A15128}" presName="compNode" presStyleCnt="0"/>
      <dgm:spPr/>
    </dgm:pt>
    <dgm:pt modelId="{4BA99C22-83E3-4CCD-92E4-FAAA3AB86662}" type="pres">
      <dgm:prSet presAssocID="{35843717-6FA4-413D-A06B-95D250A15128}" presName="bgRect" presStyleLbl="bgShp" presStyleIdx="0" presStyleCnt="4"/>
      <dgm:spPr/>
    </dgm:pt>
    <dgm:pt modelId="{D81CFFCB-9626-4B99-93E9-E2DBEA26EBAA}" type="pres">
      <dgm:prSet presAssocID="{35843717-6FA4-413D-A06B-95D250A1512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Check List"/>
        </a:ext>
      </dgm:extLst>
    </dgm:pt>
    <dgm:pt modelId="{C8B7CB09-EE60-4C88-9456-6020BF34E578}" type="pres">
      <dgm:prSet presAssocID="{35843717-6FA4-413D-A06B-95D250A15128}" presName="spaceRect" presStyleCnt="0"/>
      <dgm:spPr/>
    </dgm:pt>
    <dgm:pt modelId="{3B76DAD2-5B37-4763-9485-DB1AF2C21084}" type="pres">
      <dgm:prSet presAssocID="{35843717-6FA4-413D-A06B-95D250A15128}" presName="parTx" presStyleLbl="revTx" presStyleIdx="0" presStyleCnt="4">
        <dgm:presLayoutVars>
          <dgm:chMax val="0"/>
          <dgm:chPref val="0"/>
        </dgm:presLayoutVars>
      </dgm:prSet>
      <dgm:spPr/>
      <dgm:t>
        <a:bodyPr/>
        <a:lstStyle/>
        <a:p>
          <a:endParaRPr lang="en-US"/>
        </a:p>
      </dgm:t>
    </dgm:pt>
    <dgm:pt modelId="{516E7987-5B2D-4214-A5B5-CF31ECC0A856}" type="pres">
      <dgm:prSet presAssocID="{710CA764-9A5B-437C-B92C-DC2DE20BC045}" presName="sibTrans" presStyleCnt="0"/>
      <dgm:spPr/>
    </dgm:pt>
    <dgm:pt modelId="{EF42B7CE-E844-41F1-9F65-838D39F14791}" type="pres">
      <dgm:prSet presAssocID="{B128C4A4-7C09-48AF-B5D6-F581BE32832D}" presName="compNode" presStyleCnt="0"/>
      <dgm:spPr/>
    </dgm:pt>
    <dgm:pt modelId="{8BF1E23A-5379-4B45-BFF2-9BFCF90B33E0}" type="pres">
      <dgm:prSet presAssocID="{B128C4A4-7C09-48AF-B5D6-F581BE32832D}" presName="bgRect" presStyleLbl="bgShp" presStyleIdx="1" presStyleCnt="4"/>
      <dgm:spPr/>
    </dgm:pt>
    <dgm:pt modelId="{BB9EF639-E96A-4139-897E-7A0F99CF8933}" type="pres">
      <dgm:prSet presAssocID="{B128C4A4-7C09-48AF-B5D6-F581BE32832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Kidney"/>
        </a:ext>
      </dgm:extLst>
    </dgm:pt>
    <dgm:pt modelId="{0DF24A13-101A-4403-8B19-88DB795A5D45}" type="pres">
      <dgm:prSet presAssocID="{B128C4A4-7C09-48AF-B5D6-F581BE32832D}" presName="spaceRect" presStyleCnt="0"/>
      <dgm:spPr/>
    </dgm:pt>
    <dgm:pt modelId="{985A006F-9FF3-40D4-A25A-B420B159EDE3}" type="pres">
      <dgm:prSet presAssocID="{B128C4A4-7C09-48AF-B5D6-F581BE32832D}" presName="parTx" presStyleLbl="revTx" presStyleIdx="1" presStyleCnt="4">
        <dgm:presLayoutVars>
          <dgm:chMax val="0"/>
          <dgm:chPref val="0"/>
        </dgm:presLayoutVars>
      </dgm:prSet>
      <dgm:spPr/>
      <dgm:t>
        <a:bodyPr/>
        <a:lstStyle/>
        <a:p>
          <a:endParaRPr lang="en-US"/>
        </a:p>
      </dgm:t>
    </dgm:pt>
    <dgm:pt modelId="{180F18D2-04CE-440B-9B3E-31342F5601B4}" type="pres">
      <dgm:prSet presAssocID="{74FD73BF-05C8-419C-ABB5-FDA45C0218E2}" presName="sibTrans" presStyleCnt="0"/>
      <dgm:spPr/>
    </dgm:pt>
    <dgm:pt modelId="{A6F2EE2A-EA0B-4602-AD63-B2A2FEB344B1}" type="pres">
      <dgm:prSet presAssocID="{A23F8C95-9B3C-4FC8-9322-6148EFE1BF60}" presName="compNode" presStyleCnt="0"/>
      <dgm:spPr/>
    </dgm:pt>
    <dgm:pt modelId="{919DD957-1ED6-4C0E-B83F-C0FA31A329DD}" type="pres">
      <dgm:prSet presAssocID="{A23F8C95-9B3C-4FC8-9322-6148EFE1BF60}" presName="bgRect" presStyleLbl="bgShp" presStyleIdx="2" presStyleCnt="4"/>
      <dgm:spPr/>
    </dgm:pt>
    <dgm:pt modelId="{C7120AE5-3F23-4CCA-BF96-50D0CD75014C}" type="pres">
      <dgm:prSet presAssocID="{A23F8C95-9B3C-4FC8-9322-6148EFE1BF6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Palm tree"/>
        </a:ext>
      </dgm:extLst>
    </dgm:pt>
    <dgm:pt modelId="{03AED757-30C5-4DEB-99C2-4D04C6DB8688}" type="pres">
      <dgm:prSet presAssocID="{A23F8C95-9B3C-4FC8-9322-6148EFE1BF60}" presName="spaceRect" presStyleCnt="0"/>
      <dgm:spPr/>
    </dgm:pt>
    <dgm:pt modelId="{95AA9B1B-8D2B-4779-BDC6-A601BD307DF3}" type="pres">
      <dgm:prSet presAssocID="{A23F8C95-9B3C-4FC8-9322-6148EFE1BF60}" presName="parTx" presStyleLbl="revTx" presStyleIdx="2" presStyleCnt="4">
        <dgm:presLayoutVars>
          <dgm:chMax val="0"/>
          <dgm:chPref val="0"/>
        </dgm:presLayoutVars>
      </dgm:prSet>
      <dgm:spPr/>
      <dgm:t>
        <a:bodyPr/>
        <a:lstStyle/>
        <a:p>
          <a:endParaRPr lang="en-US"/>
        </a:p>
      </dgm:t>
    </dgm:pt>
    <dgm:pt modelId="{B626B231-BABF-4868-9273-4B02C21D2E59}" type="pres">
      <dgm:prSet presAssocID="{0BC3F5E1-9393-4BD1-A206-A684F03249A8}" presName="sibTrans" presStyleCnt="0"/>
      <dgm:spPr/>
    </dgm:pt>
    <dgm:pt modelId="{B261F593-DEA0-4C18-B17D-CDC7E1C55833}" type="pres">
      <dgm:prSet presAssocID="{CE83EC2D-1CFD-4774-97A6-6F800A551241}" presName="compNode" presStyleCnt="0"/>
      <dgm:spPr/>
    </dgm:pt>
    <dgm:pt modelId="{96B6FF08-8942-4A59-B138-3341864B8783}" type="pres">
      <dgm:prSet presAssocID="{CE83EC2D-1CFD-4774-97A6-6F800A551241}" presName="bgRect" presStyleLbl="bgShp" presStyleIdx="3" presStyleCnt="4"/>
      <dgm:spPr/>
    </dgm:pt>
    <dgm:pt modelId="{72547A46-3A8B-4201-A214-FCC8188BD3DD}" type="pres">
      <dgm:prSet presAssocID="{CE83EC2D-1CFD-4774-97A6-6F800A55124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Lightbulb"/>
        </a:ext>
      </dgm:extLst>
    </dgm:pt>
    <dgm:pt modelId="{D6BB5F63-8FD7-48C9-A0E6-801BC765A90A}" type="pres">
      <dgm:prSet presAssocID="{CE83EC2D-1CFD-4774-97A6-6F800A551241}" presName="spaceRect" presStyleCnt="0"/>
      <dgm:spPr/>
    </dgm:pt>
    <dgm:pt modelId="{9315D381-6CD2-4DDC-AACE-E813D21FC0F1}" type="pres">
      <dgm:prSet presAssocID="{CE83EC2D-1CFD-4774-97A6-6F800A551241}" presName="parTx" presStyleLbl="revTx" presStyleIdx="3" presStyleCnt="4">
        <dgm:presLayoutVars>
          <dgm:chMax val="0"/>
          <dgm:chPref val="0"/>
        </dgm:presLayoutVars>
      </dgm:prSet>
      <dgm:spPr/>
      <dgm:t>
        <a:bodyPr/>
        <a:lstStyle/>
        <a:p>
          <a:endParaRPr lang="en-US"/>
        </a:p>
      </dgm:t>
    </dgm:pt>
  </dgm:ptLst>
  <dgm:cxnLst>
    <dgm:cxn modelId="{658019DA-6248-412D-B435-A04F2A380A48}" srcId="{F9E4287B-636E-40C1-871F-7B281E17DE08}" destId="{B128C4A4-7C09-48AF-B5D6-F581BE32832D}" srcOrd="1" destOrd="0" parTransId="{F9D1B8A4-452C-4AC0-B1FA-238597A722DA}" sibTransId="{74FD73BF-05C8-419C-ABB5-FDA45C0218E2}"/>
    <dgm:cxn modelId="{2EA5F67B-57CC-43FB-A9C4-A00776B3BEBE}" srcId="{F9E4287B-636E-40C1-871F-7B281E17DE08}" destId="{CE83EC2D-1CFD-4774-97A6-6F800A551241}" srcOrd="3" destOrd="0" parTransId="{3FFDFB25-A96D-430D-B930-B23B51246DE5}" sibTransId="{5BE60C30-CAD1-4ABD-8FEB-7042781943A3}"/>
    <dgm:cxn modelId="{7B00A47F-3167-436D-ACF3-E15DAEF22EFA}" type="presOf" srcId="{35843717-6FA4-413D-A06B-95D250A15128}" destId="{3B76DAD2-5B37-4763-9485-DB1AF2C21084}" srcOrd="0" destOrd="0" presId="urn:microsoft.com/office/officeart/2018/2/layout/IconVerticalSolidList"/>
    <dgm:cxn modelId="{4C5A1460-44A5-40B9-9ED6-03C89297CB25}" type="presOf" srcId="{B128C4A4-7C09-48AF-B5D6-F581BE32832D}" destId="{985A006F-9FF3-40D4-A25A-B420B159EDE3}" srcOrd="0" destOrd="0" presId="urn:microsoft.com/office/officeart/2018/2/layout/IconVerticalSolidList"/>
    <dgm:cxn modelId="{C2B899F9-3825-4CB5-945F-007B5E02DFBD}" type="presOf" srcId="{A23F8C95-9B3C-4FC8-9322-6148EFE1BF60}" destId="{95AA9B1B-8D2B-4779-BDC6-A601BD307DF3}" srcOrd="0" destOrd="0" presId="urn:microsoft.com/office/officeart/2018/2/layout/IconVerticalSolidList"/>
    <dgm:cxn modelId="{F38BA7CE-6C6A-4D20-969D-44D582BEDF75}" type="presOf" srcId="{CE83EC2D-1CFD-4774-97A6-6F800A551241}" destId="{9315D381-6CD2-4DDC-AACE-E813D21FC0F1}" srcOrd="0" destOrd="0" presId="urn:microsoft.com/office/officeart/2018/2/layout/IconVerticalSolidList"/>
    <dgm:cxn modelId="{B4B4EEF0-4AC3-4BB9-A2E5-05E1AB6C0286}" srcId="{F9E4287B-636E-40C1-871F-7B281E17DE08}" destId="{A23F8C95-9B3C-4FC8-9322-6148EFE1BF60}" srcOrd="2" destOrd="0" parTransId="{5AC67F4B-7EDF-4AB9-B6BA-1A885CAD2FA5}" sibTransId="{0BC3F5E1-9393-4BD1-A206-A684F03249A8}"/>
    <dgm:cxn modelId="{B8EC6A32-A1EB-4546-B84C-E803669F3C81}" type="presOf" srcId="{F9E4287B-636E-40C1-871F-7B281E17DE08}" destId="{A9B221AD-D9F4-4CE3-8251-A3CD5694BBE1}" srcOrd="0" destOrd="0" presId="urn:microsoft.com/office/officeart/2018/2/layout/IconVerticalSolidList"/>
    <dgm:cxn modelId="{2FFD7CD5-E007-4740-A8C3-ACECCF1F9D88}" srcId="{F9E4287B-636E-40C1-871F-7B281E17DE08}" destId="{35843717-6FA4-413D-A06B-95D250A15128}" srcOrd="0" destOrd="0" parTransId="{31988BF7-8B2E-4D44-9A5D-3283896CE3F6}" sibTransId="{710CA764-9A5B-437C-B92C-DC2DE20BC045}"/>
    <dgm:cxn modelId="{49B20335-6F1A-4763-9CF8-7B5D8BB85461}" type="presParOf" srcId="{A9B221AD-D9F4-4CE3-8251-A3CD5694BBE1}" destId="{638E8281-9861-432B-A551-1310CE59E39E}" srcOrd="0" destOrd="0" presId="urn:microsoft.com/office/officeart/2018/2/layout/IconVerticalSolidList"/>
    <dgm:cxn modelId="{3F897C44-321B-46E6-BB5F-466A5FE6AE63}" type="presParOf" srcId="{638E8281-9861-432B-A551-1310CE59E39E}" destId="{4BA99C22-83E3-4CCD-92E4-FAAA3AB86662}" srcOrd="0" destOrd="0" presId="urn:microsoft.com/office/officeart/2018/2/layout/IconVerticalSolidList"/>
    <dgm:cxn modelId="{550F257B-A620-4952-9555-2F9C496C9A81}" type="presParOf" srcId="{638E8281-9861-432B-A551-1310CE59E39E}" destId="{D81CFFCB-9626-4B99-93E9-E2DBEA26EBAA}" srcOrd="1" destOrd="0" presId="urn:microsoft.com/office/officeart/2018/2/layout/IconVerticalSolidList"/>
    <dgm:cxn modelId="{8A07FBE6-5622-4994-B243-83CFB67B7F8C}" type="presParOf" srcId="{638E8281-9861-432B-A551-1310CE59E39E}" destId="{C8B7CB09-EE60-4C88-9456-6020BF34E578}" srcOrd="2" destOrd="0" presId="urn:microsoft.com/office/officeart/2018/2/layout/IconVerticalSolidList"/>
    <dgm:cxn modelId="{A363FE02-3553-499B-B8AF-A86D133BEEBD}" type="presParOf" srcId="{638E8281-9861-432B-A551-1310CE59E39E}" destId="{3B76DAD2-5B37-4763-9485-DB1AF2C21084}" srcOrd="3" destOrd="0" presId="urn:microsoft.com/office/officeart/2018/2/layout/IconVerticalSolidList"/>
    <dgm:cxn modelId="{D6D1FB05-F2BC-42C8-8FAB-8D5DB376D4A4}" type="presParOf" srcId="{A9B221AD-D9F4-4CE3-8251-A3CD5694BBE1}" destId="{516E7987-5B2D-4214-A5B5-CF31ECC0A856}" srcOrd="1" destOrd="0" presId="urn:microsoft.com/office/officeart/2018/2/layout/IconVerticalSolidList"/>
    <dgm:cxn modelId="{6996AAA3-BA34-4F47-9EFE-5738F2A9A176}" type="presParOf" srcId="{A9B221AD-D9F4-4CE3-8251-A3CD5694BBE1}" destId="{EF42B7CE-E844-41F1-9F65-838D39F14791}" srcOrd="2" destOrd="0" presId="urn:microsoft.com/office/officeart/2018/2/layout/IconVerticalSolidList"/>
    <dgm:cxn modelId="{9A7AFCE9-1459-4170-9E56-5B02B755F062}" type="presParOf" srcId="{EF42B7CE-E844-41F1-9F65-838D39F14791}" destId="{8BF1E23A-5379-4B45-BFF2-9BFCF90B33E0}" srcOrd="0" destOrd="0" presId="urn:microsoft.com/office/officeart/2018/2/layout/IconVerticalSolidList"/>
    <dgm:cxn modelId="{3878618A-3F0D-4AC5-82D6-0CD1EC8915BE}" type="presParOf" srcId="{EF42B7CE-E844-41F1-9F65-838D39F14791}" destId="{BB9EF639-E96A-4139-897E-7A0F99CF8933}" srcOrd="1" destOrd="0" presId="urn:microsoft.com/office/officeart/2018/2/layout/IconVerticalSolidList"/>
    <dgm:cxn modelId="{873A0DAF-9E1D-47B5-BBEF-28F3CA3D6803}" type="presParOf" srcId="{EF42B7CE-E844-41F1-9F65-838D39F14791}" destId="{0DF24A13-101A-4403-8B19-88DB795A5D45}" srcOrd="2" destOrd="0" presId="urn:microsoft.com/office/officeart/2018/2/layout/IconVerticalSolidList"/>
    <dgm:cxn modelId="{258C54E9-5A44-40CD-A718-D694AF3E7A00}" type="presParOf" srcId="{EF42B7CE-E844-41F1-9F65-838D39F14791}" destId="{985A006F-9FF3-40D4-A25A-B420B159EDE3}" srcOrd="3" destOrd="0" presId="urn:microsoft.com/office/officeart/2018/2/layout/IconVerticalSolidList"/>
    <dgm:cxn modelId="{382A568E-FAD7-4DBC-92C8-A99031A0B5D4}" type="presParOf" srcId="{A9B221AD-D9F4-4CE3-8251-A3CD5694BBE1}" destId="{180F18D2-04CE-440B-9B3E-31342F5601B4}" srcOrd="3" destOrd="0" presId="urn:microsoft.com/office/officeart/2018/2/layout/IconVerticalSolidList"/>
    <dgm:cxn modelId="{50CF2317-D9A7-4BC1-8624-09DC14D4535C}" type="presParOf" srcId="{A9B221AD-D9F4-4CE3-8251-A3CD5694BBE1}" destId="{A6F2EE2A-EA0B-4602-AD63-B2A2FEB344B1}" srcOrd="4" destOrd="0" presId="urn:microsoft.com/office/officeart/2018/2/layout/IconVerticalSolidList"/>
    <dgm:cxn modelId="{7713C64B-A0A5-4DAB-A03A-3147E2055CC2}" type="presParOf" srcId="{A6F2EE2A-EA0B-4602-AD63-B2A2FEB344B1}" destId="{919DD957-1ED6-4C0E-B83F-C0FA31A329DD}" srcOrd="0" destOrd="0" presId="urn:microsoft.com/office/officeart/2018/2/layout/IconVerticalSolidList"/>
    <dgm:cxn modelId="{65375758-F35D-4F7F-B7E7-ECDAD07F8191}" type="presParOf" srcId="{A6F2EE2A-EA0B-4602-AD63-B2A2FEB344B1}" destId="{C7120AE5-3F23-4CCA-BF96-50D0CD75014C}" srcOrd="1" destOrd="0" presId="urn:microsoft.com/office/officeart/2018/2/layout/IconVerticalSolidList"/>
    <dgm:cxn modelId="{792B62A1-EC9B-40E5-84A9-B6B0B401C57D}" type="presParOf" srcId="{A6F2EE2A-EA0B-4602-AD63-B2A2FEB344B1}" destId="{03AED757-30C5-4DEB-99C2-4D04C6DB8688}" srcOrd="2" destOrd="0" presId="urn:microsoft.com/office/officeart/2018/2/layout/IconVerticalSolidList"/>
    <dgm:cxn modelId="{A36B625F-B76D-447C-B5E0-0B0D1EAE0F08}" type="presParOf" srcId="{A6F2EE2A-EA0B-4602-AD63-B2A2FEB344B1}" destId="{95AA9B1B-8D2B-4779-BDC6-A601BD307DF3}" srcOrd="3" destOrd="0" presId="urn:microsoft.com/office/officeart/2018/2/layout/IconVerticalSolidList"/>
    <dgm:cxn modelId="{0083E3D2-F1C5-4667-8263-09ECCFE71D6C}" type="presParOf" srcId="{A9B221AD-D9F4-4CE3-8251-A3CD5694BBE1}" destId="{B626B231-BABF-4868-9273-4B02C21D2E59}" srcOrd="5" destOrd="0" presId="urn:microsoft.com/office/officeart/2018/2/layout/IconVerticalSolidList"/>
    <dgm:cxn modelId="{197B76A5-435F-4A16-8B6F-AE53CAA4FBE8}" type="presParOf" srcId="{A9B221AD-D9F4-4CE3-8251-A3CD5694BBE1}" destId="{B261F593-DEA0-4C18-B17D-CDC7E1C55833}" srcOrd="6" destOrd="0" presId="urn:microsoft.com/office/officeart/2018/2/layout/IconVerticalSolidList"/>
    <dgm:cxn modelId="{52DA6259-B462-4C4F-829F-B912C3868263}" type="presParOf" srcId="{B261F593-DEA0-4C18-B17D-CDC7E1C55833}" destId="{96B6FF08-8942-4A59-B138-3341864B8783}" srcOrd="0" destOrd="0" presId="urn:microsoft.com/office/officeart/2018/2/layout/IconVerticalSolidList"/>
    <dgm:cxn modelId="{A0BC7722-CC1D-46FD-AEBB-734A2E293F67}" type="presParOf" srcId="{B261F593-DEA0-4C18-B17D-CDC7E1C55833}" destId="{72547A46-3A8B-4201-A214-FCC8188BD3DD}" srcOrd="1" destOrd="0" presId="urn:microsoft.com/office/officeart/2018/2/layout/IconVerticalSolidList"/>
    <dgm:cxn modelId="{0FF55D44-3CCE-4537-A8E8-6D3BCACD2B4E}" type="presParOf" srcId="{B261F593-DEA0-4C18-B17D-CDC7E1C55833}" destId="{D6BB5F63-8FD7-48C9-A0E6-801BC765A90A}" srcOrd="2" destOrd="0" presId="urn:microsoft.com/office/officeart/2018/2/layout/IconVerticalSolidList"/>
    <dgm:cxn modelId="{7276433E-1835-49D4-85C1-1FEE8D20C48B}" type="presParOf" srcId="{B261F593-DEA0-4C18-B17D-CDC7E1C55833}" destId="{9315D381-6CD2-4DDC-AACE-E813D21FC0F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438B8E-83DF-419C-8560-2B566B1C1D5F}"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5C0164C-741D-4917-A45C-F9A31AE10EB8}">
      <dgm:prSet/>
      <dgm:spPr/>
      <dgm:t>
        <a:bodyPr/>
        <a:lstStyle/>
        <a:p>
          <a:r>
            <a:rPr lang="en-US" dirty="0"/>
            <a:t>The National Organ Transplant Policy Act  (</a:t>
          </a:r>
          <a:r>
            <a:rPr lang="en-US" b="1" dirty="0"/>
            <a:t>NOTA</a:t>
          </a:r>
          <a:r>
            <a:rPr lang="en-US" dirty="0"/>
            <a:t>) established the  Organ Procurement and Transplantation Network (</a:t>
          </a:r>
          <a:r>
            <a:rPr lang="en-US" b="1" dirty="0"/>
            <a:t>OPTN</a:t>
          </a:r>
          <a:r>
            <a:rPr lang="en-US" dirty="0"/>
            <a:t>) in 1984 </a:t>
          </a:r>
        </a:p>
      </dgm:t>
    </dgm:pt>
    <dgm:pt modelId="{99A08B29-7E31-46DA-805B-64B051827C97}" type="parTrans" cxnId="{54B8BF2C-364E-463E-9670-3B4A413A0149}">
      <dgm:prSet/>
      <dgm:spPr/>
      <dgm:t>
        <a:bodyPr/>
        <a:lstStyle/>
        <a:p>
          <a:endParaRPr lang="en-US"/>
        </a:p>
      </dgm:t>
    </dgm:pt>
    <dgm:pt modelId="{F22881F5-35AA-4245-998D-BF025AACB453}" type="sibTrans" cxnId="{54B8BF2C-364E-463E-9670-3B4A413A0149}">
      <dgm:prSet/>
      <dgm:spPr/>
      <dgm:t>
        <a:bodyPr/>
        <a:lstStyle/>
        <a:p>
          <a:endParaRPr lang="en-US"/>
        </a:p>
      </dgm:t>
    </dgm:pt>
    <dgm:pt modelId="{3458EDC6-2C26-4D2D-BDC6-4CCD22A1D38F}">
      <dgm:prSet/>
      <dgm:spPr/>
      <dgm:t>
        <a:bodyPr/>
        <a:lstStyle/>
        <a:p>
          <a:r>
            <a:rPr lang="en-US" dirty="0"/>
            <a:t>The U.S. Department of Health and Human Services (</a:t>
          </a:r>
          <a:r>
            <a:rPr lang="en-US" b="1" dirty="0"/>
            <a:t>HHS</a:t>
          </a:r>
          <a:r>
            <a:rPr lang="en-US" dirty="0"/>
            <a:t>) implemented a Final Rule in 2000 establishing a regulatory framework for the OPTN </a:t>
          </a:r>
        </a:p>
      </dgm:t>
    </dgm:pt>
    <dgm:pt modelId="{A77C3072-D259-4412-8A29-702FAA308F2F}" type="parTrans" cxnId="{BFD6BDC1-5167-4BAC-9396-0FA303709886}">
      <dgm:prSet/>
      <dgm:spPr/>
      <dgm:t>
        <a:bodyPr/>
        <a:lstStyle/>
        <a:p>
          <a:endParaRPr lang="en-US"/>
        </a:p>
      </dgm:t>
    </dgm:pt>
    <dgm:pt modelId="{6F2B8AEF-E0D0-4F50-8AC1-F14E90FE743C}" type="sibTrans" cxnId="{BFD6BDC1-5167-4BAC-9396-0FA303709886}">
      <dgm:prSet/>
      <dgm:spPr/>
      <dgm:t>
        <a:bodyPr/>
        <a:lstStyle/>
        <a:p>
          <a:endParaRPr lang="en-US"/>
        </a:p>
      </dgm:t>
    </dgm:pt>
    <dgm:pt modelId="{5669EC85-446E-4C6F-BB2C-71CF246329B3}">
      <dgm:prSet/>
      <dgm:spPr/>
      <dgm:t>
        <a:bodyPr/>
        <a:lstStyle/>
        <a:p>
          <a:r>
            <a:rPr lang="en-US" dirty="0"/>
            <a:t>The Public-Private Partnership has a board of Directors and Committees that informs decision making</a:t>
          </a:r>
        </a:p>
      </dgm:t>
    </dgm:pt>
    <dgm:pt modelId="{63AA63B1-1D0E-43D0-A526-1F80345A80E5}" type="parTrans" cxnId="{9B4E6FAA-78FB-4CA5-A204-5DA4CC846644}">
      <dgm:prSet/>
      <dgm:spPr/>
      <dgm:t>
        <a:bodyPr/>
        <a:lstStyle/>
        <a:p>
          <a:endParaRPr lang="en-US"/>
        </a:p>
      </dgm:t>
    </dgm:pt>
    <dgm:pt modelId="{2A495C6C-95D7-492F-921E-EC8396F6C161}" type="sibTrans" cxnId="{9B4E6FAA-78FB-4CA5-A204-5DA4CC846644}">
      <dgm:prSet/>
      <dgm:spPr/>
      <dgm:t>
        <a:bodyPr/>
        <a:lstStyle/>
        <a:p>
          <a:endParaRPr lang="en-US"/>
        </a:p>
      </dgm:t>
    </dgm:pt>
    <dgm:pt modelId="{965CD74A-402E-48B7-8036-87200C4EDCBD}" type="pres">
      <dgm:prSet presAssocID="{7F438B8E-83DF-419C-8560-2B566B1C1D5F}" presName="root" presStyleCnt="0">
        <dgm:presLayoutVars>
          <dgm:dir/>
          <dgm:resizeHandles val="exact"/>
        </dgm:presLayoutVars>
      </dgm:prSet>
      <dgm:spPr/>
      <dgm:t>
        <a:bodyPr/>
        <a:lstStyle/>
        <a:p>
          <a:endParaRPr lang="en-US"/>
        </a:p>
      </dgm:t>
    </dgm:pt>
    <dgm:pt modelId="{2BC8304F-3156-4746-BD6E-5F9EDE94A908}" type="pres">
      <dgm:prSet presAssocID="{E5C0164C-741D-4917-A45C-F9A31AE10EB8}" presName="compNode" presStyleCnt="0"/>
      <dgm:spPr/>
    </dgm:pt>
    <dgm:pt modelId="{B71B14AC-CCF0-4A5E-8769-30B79B69004E}" type="pres">
      <dgm:prSet presAssocID="{E5C0164C-741D-4917-A45C-F9A31AE10EB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Kidney"/>
        </a:ext>
      </dgm:extLst>
    </dgm:pt>
    <dgm:pt modelId="{386A0257-A2E6-4EB6-948A-AD80B75544D5}" type="pres">
      <dgm:prSet presAssocID="{E5C0164C-741D-4917-A45C-F9A31AE10EB8}" presName="spaceRect" presStyleCnt="0"/>
      <dgm:spPr/>
    </dgm:pt>
    <dgm:pt modelId="{665688AF-0F78-4C7B-A532-FA046EF65A83}" type="pres">
      <dgm:prSet presAssocID="{E5C0164C-741D-4917-A45C-F9A31AE10EB8}" presName="textRect" presStyleLbl="revTx" presStyleIdx="0" presStyleCnt="3">
        <dgm:presLayoutVars>
          <dgm:chMax val="1"/>
          <dgm:chPref val="1"/>
        </dgm:presLayoutVars>
      </dgm:prSet>
      <dgm:spPr/>
      <dgm:t>
        <a:bodyPr/>
        <a:lstStyle/>
        <a:p>
          <a:endParaRPr lang="en-US"/>
        </a:p>
      </dgm:t>
    </dgm:pt>
    <dgm:pt modelId="{03CB699A-C429-4DCE-A343-C647A460EC84}" type="pres">
      <dgm:prSet presAssocID="{F22881F5-35AA-4245-998D-BF025AACB453}" presName="sibTrans" presStyleCnt="0"/>
      <dgm:spPr/>
    </dgm:pt>
    <dgm:pt modelId="{FB372D49-7881-4B5A-9871-3A8882E31AFE}" type="pres">
      <dgm:prSet presAssocID="{3458EDC6-2C26-4D2D-BDC6-4CCD22A1D38F}" presName="compNode" presStyleCnt="0"/>
      <dgm:spPr/>
    </dgm:pt>
    <dgm:pt modelId="{23712C7A-311B-4C67-8557-0DEDD90E9B25}" type="pres">
      <dgm:prSet presAssocID="{3458EDC6-2C26-4D2D-BDC6-4CCD22A1D38F}"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Skeleton"/>
        </a:ext>
      </dgm:extLst>
    </dgm:pt>
    <dgm:pt modelId="{491DF5ED-D2A8-40EB-9DC6-DCC9C0D517A7}" type="pres">
      <dgm:prSet presAssocID="{3458EDC6-2C26-4D2D-BDC6-4CCD22A1D38F}" presName="spaceRect" presStyleCnt="0"/>
      <dgm:spPr/>
    </dgm:pt>
    <dgm:pt modelId="{04609A94-1AB1-43CE-BD9F-638F61F4CED4}" type="pres">
      <dgm:prSet presAssocID="{3458EDC6-2C26-4D2D-BDC6-4CCD22A1D38F}" presName="textRect" presStyleLbl="revTx" presStyleIdx="1" presStyleCnt="3">
        <dgm:presLayoutVars>
          <dgm:chMax val="1"/>
          <dgm:chPref val="1"/>
        </dgm:presLayoutVars>
      </dgm:prSet>
      <dgm:spPr/>
      <dgm:t>
        <a:bodyPr/>
        <a:lstStyle/>
        <a:p>
          <a:endParaRPr lang="en-US"/>
        </a:p>
      </dgm:t>
    </dgm:pt>
    <dgm:pt modelId="{7ACC42E0-384A-4EC5-877F-4F043BCB84EE}" type="pres">
      <dgm:prSet presAssocID="{6F2B8AEF-E0D0-4F50-8AC1-F14E90FE743C}" presName="sibTrans" presStyleCnt="0"/>
      <dgm:spPr/>
    </dgm:pt>
    <dgm:pt modelId="{0FE2CF59-6A69-4646-AE62-17B44098EC9D}" type="pres">
      <dgm:prSet presAssocID="{5669EC85-446E-4C6F-BB2C-71CF246329B3}" presName="compNode" presStyleCnt="0"/>
      <dgm:spPr/>
    </dgm:pt>
    <dgm:pt modelId="{A1CD11CC-5073-4CFB-A0CF-18D10F765B5B}" type="pres">
      <dgm:prSet presAssocID="{5669EC85-446E-4C6F-BB2C-71CF246329B3}"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Questions"/>
        </a:ext>
      </dgm:extLst>
    </dgm:pt>
    <dgm:pt modelId="{134922B5-9873-45D2-B9B9-1AF1D174225C}" type="pres">
      <dgm:prSet presAssocID="{5669EC85-446E-4C6F-BB2C-71CF246329B3}" presName="spaceRect" presStyleCnt="0"/>
      <dgm:spPr/>
    </dgm:pt>
    <dgm:pt modelId="{C710B28D-127C-4D25-9086-E4C514991E2B}" type="pres">
      <dgm:prSet presAssocID="{5669EC85-446E-4C6F-BB2C-71CF246329B3}" presName="textRect" presStyleLbl="revTx" presStyleIdx="2" presStyleCnt="3">
        <dgm:presLayoutVars>
          <dgm:chMax val="1"/>
          <dgm:chPref val="1"/>
        </dgm:presLayoutVars>
      </dgm:prSet>
      <dgm:spPr/>
      <dgm:t>
        <a:bodyPr/>
        <a:lstStyle/>
        <a:p>
          <a:endParaRPr lang="en-US"/>
        </a:p>
      </dgm:t>
    </dgm:pt>
  </dgm:ptLst>
  <dgm:cxnLst>
    <dgm:cxn modelId="{480F0233-7B66-4340-B191-AB162706A144}" type="presOf" srcId="{3458EDC6-2C26-4D2D-BDC6-4CCD22A1D38F}" destId="{04609A94-1AB1-43CE-BD9F-638F61F4CED4}" srcOrd="0" destOrd="0" presId="urn:microsoft.com/office/officeart/2018/2/layout/IconLabelList"/>
    <dgm:cxn modelId="{9E126D61-10F0-44E7-96F6-8587360821AA}" type="presOf" srcId="{E5C0164C-741D-4917-A45C-F9A31AE10EB8}" destId="{665688AF-0F78-4C7B-A532-FA046EF65A83}" srcOrd="0" destOrd="0" presId="urn:microsoft.com/office/officeart/2018/2/layout/IconLabelList"/>
    <dgm:cxn modelId="{54B8BF2C-364E-463E-9670-3B4A413A0149}" srcId="{7F438B8E-83DF-419C-8560-2B566B1C1D5F}" destId="{E5C0164C-741D-4917-A45C-F9A31AE10EB8}" srcOrd="0" destOrd="0" parTransId="{99A08B29-7E31-46DA-805B-64B051827C97}" sibTransId="{F22881F5-35AA-4245-998D-BF025AACB453}"/>
    <dgm:cxn modelId="{BFD6BDC1-5167-4BAC-9396-0FA303709886}" srcId="{7F438B8E-83DF-419C-8560-2B566B1C1D5F}" destId="{3458EDC6-2C26-4D2D-BDC6-4CCD22A1D38F}" srcOrd="1" destOrd="0" parTransId="{A77C3072-D259-4412-8A29-702FAA308F2F}" sibTransId="{6F2B8AEF-E0D0-4F50-8AC1-F14E90FE743C}"/>
    <dgm:cxn modelId="{929C5BAA-50CF-4BBF-9082-E9718CF6F043}" type="presOf" srcId="{5669EC85-446E-4C6F-BB2C-71CF246329B3}" destId="{C710B28D-127C-4D25-9086-E4C514991E2B}" srcOrd="0" destOrd="0" presId="urn:microsoft.com/office/officeart/2018/2/layout/IconLabelList"/>
    <dgm:cxn modelId="{9B950867-27FB-41DC-9C04-DD03A2DAB089}" type="presOf" srcId="{7F438B8E-83DF-419C-8560-2B566B1C1D5F}" destId="{965CD74A-402E-48B7-8036-87200C4EDCBD}" srcOrd="0" destOrd="0" presId="urn:microsoft.com/office/officeart/2018/2/layout/IconLabelList"/>
    <dgm:cxn modelId="{9B4E6FAA-78FB-4CA5-A204-5DA4CC846644}" srcId="{7F438B8E-83DF-419C-8560-2B566B1C1D5F}" destId="{5669EC85-446E-4C6F-BB2C-71CF246329B3}" srcOrd="2" destOrd="0" parTransId="{63AA63B1-1D0E-43D0-A526-1F80345A80E5}" sibTransId="{2A495C6C-95D7-492F-921E-EC8396F6C161}"/>
    <dgm:cxn modelId="{F94510BC-B015-4C62-994B-BBA943630937}" type="presParOf" srcId="{965CD74A-402E-48B7-8036-87200C4EDCBD}" destId="{2BC8304F-3156-4746-BD6E-5F9EDE94A908}" srcOrd="0" destOrd="0" presId="urn:microsoft.com/office/officeart/2018/2/layout/IconLabelList"/>
    <dgm:cxn modelId="{36184C2A-9F65-4C2F-8DB0-404D63AA16BF}" type="presParOf" srcId="{2BC8304F-3156-4746-BD6E-5F9EDE94A908}" destId="{B71B14AC-CCF0-4A5E-8769-30B79B69004E}" srcOrd="0" destOrd="0" presId="urn:microsoft.com/office/officeart/2018/2/layout/IconLabelList"/>
    <dgm:cxn modelId="{F08ECCFA-E9EE-43BC-8FF7-EE1E9F5C5085}" type="presParOf" srcId="{2BC8304F-3156-4746-BD6E-5F9EDE94A908}" destId="{386A0257-A2E6-4EB6-948A-AD80B75544D5}" srcOrd="1" destOrd="0" presId="urn:microsoft.com/office/officeart/2018/2/layout/IconLabelList"/>
    <dgm:cxn modelId="{2BBCC07A-1DD3-4906-B6D0-B20D7DBAFB4B}" type="presParOf" srcId="{2BC8304F-3156-4746-BD6E-5F9EDE94A908}" destId="{665688AF-0F78-4C7B-A532-FA046EF65A83}" srcOrd="2" destOrd="0" presId="urn:microsoft.com/office/officeart/2018/2/layout/IconLabelList"/>
    <dgm:cxn modelId="{374E1AC8-5CB7-400F-8465-4735A7D4192A}" type="presParOf" srcId="{965CD74A-402E-48B7-8036-87200C4EDCBD}" destId="{03CB699A-C429-4DCE-A343-C647A460EC84}" srcOrd="1" destOrd="0" presId="urn:microsoft.com/office/officeart/2018/2/layout/IconLabelList"/>
    <dgm:cxn modelId="{E0F825D9-BA76-4D82-A3DF-1C85D634CA26}" type="presParOf" srcId="{965CD74A-402E-48B7-8036-87200C4EDCBD}" destId="{FB372D49-7881-4B5A-9871-3A8882E31AFE}" srcOrd="2" destOrd="0" presId="urn:microsoft.com/office/officeart/2018/2/layout/IconLabelList"/>
    <dgm:cxn modelId="{990CB2BC-3DF8-49B3-BC63-B5664DA5E7B6}" type="presParOf" srcId="{FB372D49-7881-4B5A-9871-3A8882E31AFE}" destId="{23712C7A-311B-4C67-8557-0DEDD90E9B25}" srcOrd="0" destOrd="0" presId="urn:microsoft.com/office/officeart/2018/2/layout/IconLabelList"/>
    <dgm:cxn modelId="{AB762C99-81F5-48EF-95C8-DF169B2D48A0}" type="presParOf" srcId="{FB372D49-7881-4B5A-9871-3A8882E31AFE}" destId="{491DF5ED-D2A8-40EB-9DC6-DCC9C0D517A7}" srcOrd="1" destOrd="0" presId="urn:microsoft.com/office/officeart/2018/2/layout/IconLabelList"/>
    <dgm:cxn modelId="{3B453D4A-2635-4B31-815D-A1DE86A7DED6}" type="presParOf" srcId="{FB372D49-7881-4B5A-9871-3A8882E31AFE}" destId="{04609A94-1AB1-43CE-BD9F-638F61F4CED4}" srcOrd="2" destOrd="0" presId="urn:microsoft.com/office/officeart/2018/2/layout/IconLabelList"/>
    <dgm:cxn modelId="{1996D5E0-9AAD-41C6-91F3-91E0F399D14D}" type="presParOf" srcId="{965CD74A-402E-48B7-8036-87200C4EDCBD}" destId="{7ACC42E0-384A-4EC5-877F-4F043BCB84EE}" srcOrd="3" destOrd="0" presId="urn:microsoft.com/office/officeart/2018/2/layout/IconLabelList"/>
    <dgm:cxn modelId="{5EDF1EE8-390D-4002-8015-0417AC6D57BD}" type="presParOf" srcId="{965CD74A-402E-48B7-8036-87200C4EDCBD}" destId="{0FE2CF59-6A69-4646-AE62-17B44098EC9D}" srcOrd="4" destOrd="0" presId="urn:microsoft.com/office/officeart/2018/2/layout/IconLabelList"/>
    <dgm:cxn modelId="{AE3856D0-09EF-4714-A6BF-3E63E40024E0}" type="presParOf" srcId="{0FE2CF59-6A69-4646-AE62-17B44098EC9D}" destId="{A1CD11CC-5073-4CFB-A0CF-18D10F765B5B}" srcOrd="0" destOrd="0" presId="urn:microsoft.com/office/officeart/2018/2/layout/IconLabelList"/>
    <dgm:cxn modelId="{37C0002C-AFDB-40A8-8CE9-6D94006BFA54}" type="presParOf" srcId="{0FE2CF59-6A69-4646-AE62-17B44098EC9D}" destId="{134922B5-9873-45D2-B9B9-1AF1D174225C}" srcOrd="1" destOrd="0" presId="urn:microsoft.com/office/officeart/2018/2/layout/IconLabelList"/>
    <dgm:cxn modelId="{9C1F2AFB-0EA2-40F7-807D-761EA024618E}" type="presParOf" srcId="{0FE2CF59-6A69-4646-AE62-17B44098EC9D}" destId="{C710B28D-127C-4D25-9086-E4C514991E2B}" srcOrd="2" destOrd="0" presId="urn:microsoft.com/office/officeart/2018/2/layout/Icon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9D015E-7329-4F84-ADEC-D6A3BBFA70C6}"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25F8884-AE9E-4CA0-9B38-0B79D2A6E4BD}">
      <dgm:prSet/>
      <dgm:spPr/>
      <dgm:t>
        <a:bodyPr/>
        <a:lstStyle/>
        <a:p>
          <a:r>
            <a:rPr lang="en-US"/>
            <a:t>NOTA – Establishing Regulation </a:t>
          </a:r>
        </a:p>
      </dgm:t>
    </dgm:pt>
    <dgm:pt modelId="{8034ADD3-B46B-46BA-AFD9-EE03973F99F5}" type="parTrans" cxnId="{F7036B0B-FFF5-4664-B114-A6D1A769830D}">
      <dgm:prSet/>
      <dgm:spPr/>
      <dgm:t>
        <a:bodyPr/>
        <a:lstStyle/>
        <a:p>
          <a:endParaRPr lang="en-US"/>
        </a:p>
      </dgm:t>
    </dgm:pt>
    <dgm:pt modelId="{0006FBB5-9959-4562-8645-EBBD61C9DA95}" type="sibTrans" cxnId="{F7036B0B-FFF5-4664-B114-A6D1A769830D}">
      <dgm:prSet/>
      <dgm:spPr/>
      <dgm:t>
        <a:bodyPr/>
        <a:lstStyle/>
        <a:p>
          <a:endParaRPr lang="en-US"/>
        </a:p>
      </dgm:t>
    </dgm:pt>
    <dgm:pt modelId="{1F0FDD83-5C27-41FE-968B-45EE4CBAE3D6}">
      <dgm:prSet/>
      <dgm:spPr/>
      <dgm:t>
        <a:bodyPr/>
        <a:lstStyle/>
        <a:p>
          <a:r>
            <a:rPr lang="en-US" dirty="0"/>
            <a:t>The Final Rule – Protocol  </a:t>
          </a:r>
        </a:p>
      </dgm:t>
    </dgm:pt>
    <dgm:pt modelId="{146F946C-E88A-445F-A6E8-7658FE7E085B}" type="parTrans" cxnId="{C585DCD2-BF1E-4144-BB2A-D8D832AB949A}">
      <dgm:prSet/>
      <dgm:spPr/>
      <dgm:t>
        <a:bodyPr/>
        <a:lstStyle/>
        <a:p>
          <a:endParaRPr lang="en-US"/>
        </a:p>
      </dgm:t>
    </dgm:pt>
    <dgm:pt modelId="{70EB83B0-A831-48DE-BFB5-C8F6B2B85B3B}" type="sibTrans" cxnId="{C585DCD2-BF1E-4144-BB2A-D8D832AB949A}">
      <dgm:prSet/>
      <dgm:spPr/>
      <dgm:t>
        <a:bodyPr/>
        <a:lstStyle/>
        <a:p>
          <a:endParaRPr lang="en-US"/>
        </a:p>
      </dgm:t>
    </dgm:pt>
    <dgm:pt modelId="{787E2FFB-E1BB-460A-AFEE-8DB629690943}" type="pres">
      <dgm:prSet presAssocID="{C09D015E-7329-4F84-ADEC-D6A3BBFA70C6}" presName="root" presStyleCnt="0">
        <dgm:presLayoutVars>
          <dgm:dir/>
          <dgm:resizeHandles val="exact"/>
        </dgm:presLayoutVars>
      </dgm:prSet>
      <dgm:spPr/>
      <dgm:t>
        <a:bodyPr/>
        <a:lstStyle/>
        <a:p>
          <a:endParaRPr lang="en-US"/>
        </a:p>
      </dgm:t>
    </dgm:pt>
    <dgm:pt modelId="{8B50F0CA-536D-4873-92F3-247E4240B0B9}" type="pres">
      <dgm:prSet presAssocID="{625F8884-AE9E-4CA0-9B38-0B79D2A6E4BD}" presName="compNode" presStyleCnt="0"/>
      <dgm:spPr/>
    </dgm:pt>
    <dgm:pt modelId="{8B9447C6-925E-428D-8C44-0C68FF04136A}" type="pres">
      <dgm:prSet presAssocID="{625F8884-AE9E-4CA0-9B38-0B79D2A6E4BD}" presName="bgRect" presStyleLbl="bgShp" presStyleIdx="0" presStyleCnt="2"/>
      <dgm:spPr/>
    </dgm:pt>
    <dgm:pt modelId="{D11C525A-B29F-4A1B-8044-50760BCD5627}" type="pres">
      <dgm:prSet presAssocID="{625F8884-AE9E-4CA0-9B38-0B79D2A6E4B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Judge"/>
        </a:ext>
      </dgm:extLst>
    </dgm:pt>
    <dgm:pt modelId="{9B2EC0EC-CB56-4A59-945B-F7C252079114}" type="pres">
      <dgm:prSet presAssocID="{625F8884-AE9E-4CA0-9B38-0B79D2A6E4BD}" presName="spaceRect" presStyleCnt="0"/>
      <dgm:spPr/>
    </dgm:pt>
    <dgm:pt modelId="{55DA963E-D700-4CD5-B45C-37066F45DBF3}" type="pres">
      <dgm:prSet presAssocID="{625F8884-AE9E-4CA0-9B38-0B79D2A6E4BD}" presName="parTx" presStyleLbl="revTx" presStyleIdx="0" presStyleCnt="2">
        <dgm:presLayoutVars>
          <dgm:chMax val="0"/>
          <dgm:chPref val="0"/>
        </dgm:presLayoutVars>
      </dgm:prSet>
      <dgm:spPr/>
      <dgm:t>
        <a:bodyPr/>
        <a:lstStyle/>
        <a:p>
          <a:endParaRPr lang="en-US"/>
        </a:p>
      </dgm:t>
    </dgm:pt>
    <dgm:pt modelId="{334C95D7-4580-4E5C-96C4-308EA2F23A73}" type="pres">
      <dgm:prSet presAssocID="{0006FBB5-9959-4562-8645-EBBD61C9DA95}" presName="sibTrans" presStyleCnt="0"/>
      <dgm:spPr/>
    </dgm:pt>
    <dgm:pt modelId="{01521A4C-1941-4641-B497-570889DE8AE7}" type="pres">
      <dgm:prSet presAssocID="{1F0FDD83-5C27-41FE-968B-45EE4CBAE3D6}" presName="compNode" presStyleCnt="0"/>
      <dgm:spPr/>
    </dgm:pt>
    <dgm:pt modelId="{B9185B41-0B66-480B-80FF-5D3E3185391F}" type="pres">
      <dgm:prSet presAssocID="{1F0FDD83-5C27-41FE-968B-45EE4CBAE3D6}" presName="bgRect" presStyleLbl="bgShp" presStyleIdx="1" presStyleCnt="2"/>
      <dgm:spPr/>
    </dgm:pt>
    <dgm:pt modelId="{CA6EF741-0CF7-435D-A0E3-6F97F6C8EDE9}" type="pres">
      <dgm:prSet presAssocID="{1F0FDD83-5C27-41FE-968B-45EE4CBAE3D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1F94EBAF-5D45-4352-9A78-E887DAC0A46B}" type="pres">
      <dgm:prSet presAssocID="{1F0FDD83-5C27-41FE-968B-45EE4CBAE3D6}" presName="spaceRect" presStyleCnt="0"/>
      <dgm:spPr/>
    </dgm:pt>
    <dgm:pt modelId="{3E83F086-E1F3-4872-A181-0922EFB021BF}" type="pres">
      <dgm:prSet presAssocID="{1F0FDD83-5C27-41FE-968B-45EE4CBAE3D6}" presName="parTx" presStyleLbl="revTx" presStyleIdx="1" presStyleCnt="2">
        <dgm:presLayoutVars>
          <dgm:chMax val="0"/>
          <dgm:chPref val="0"/>
        </dgm:presLayoutVars>
      </dgm:prSet>
      <dgm:spPr/>
      <dgm:t>
        <a:bodyPr/>
        <a:lstStyle/>
        <a:p>
          <a:endParaRPr lang="en-US"/>
        </a:p>
      </dgm:t>
    </dgm:pt>
  </dgm:ptLst>
  <dgm:cxnLst>
    <dgm:cxn modelId="{8305379D-29B4-42EC-834E-AEEBA42897FF}" type="presOf" srcId="{1F0FDD83-5C27-41FE-968B-45EE4CBAE3D6}" destId="{3E83F086-E1F3-4872-A181-0922EFB021BF}" srcOrd="0" destOrd="0" presId="urn:microsoft.com/office/officeart/2018/2/layout/IconVerticalSolidList"/>
    <dgm:cxn modelId="{59DFB474-EB6F-4167-A779-B70B170E34F1}" type="presOf" srcId="{625F8884-AE9E-4CA0-9B38-0B79D2A6E4BD}" destId="{55DA963E-D700-4CD5-B45C-37066F45DBF3}" srcOrd="0" destOrd="0" presId="urn:microsoft.com/office/officeart/2018/2/layout/IconVerticalSolidList"/>
    <dgm:cxn modelId="{2903BA52-38E6-4CD6-AA55-57FEDDEC87D3}" type="presOf" srcId="{C09D015E-7329-4F84-ADEC-D6A3BBFA70C6}" destId="{787E2FFB-E1BB-460A-AFEE-8DB629690943}" srcOrd="0" destOrd="0" presId="urn:microsoft.com/office/officeart/2018/2/layout/IconVerticalSolidList"/>
    <dgm:cxn modelId="{C585DCD2-BF1E-4144-BB2A-D8D832AB949A}" srcId="{C09D015E-7329-4F84-ADEC-D6A3BBFA70C6}" destId="{1F0FDD83-5C27-41FE-968B-45EE4CBAE3D6}" srcOrd="1" destOrd="0" parTransId="{146F946C-E88A-445F-A6E8-7658FE7E085B}" sibTransId="{70EB83B0-A831-48DE-BFB5-C8F6B2B85B3B}"/>
    <dgm:cxn modelId="{F7036B0B-FFF5-4664-B114-A6D1A769830D}" srcId="{C09D015E-7329-4F84-ADEC-D6A3BBFA70C6}" destId="{625F8884-AE9E-4CA0-9B38-0B79D2A6E4BD}" srcOrd="0" destOrd="0" parTransId="{8034ADD3-B46B-46BA-AFD9-EE03973F99F5}" sibTransId="{0006FBB5-9959-4562-8645-EBBD61C9DA95}"/>
    <dgm:cxn modelId="{ACD45189-E31D-433C-973E-27BFA199A8ED}" type="presParOf" srcId="{787E2FFB-E1BB-460A-AFEE-8DB629690943}" destId="{8B50F0CA-536D-4873-92F3-247E4240B0B9}" srcOrd="0" destOrd="0" presId="urn:microsoft.com/office/officeart/2018/2/layout/IconVerticalSolidList"/>
    <dgm:cxn modelId="{575833A1-FA84-4FA0-835E-2EB8F466CF60}" type="presParOf" srcId="{8B50F0CA-536D-4873-92F3-247E4240B0B9}" destId="{8B9447C6-925E-428D-8C44-0C68FF04136A}" srcOrd="0" destOrd="0" presId="urn:microsoft.com/office/officeart/2018/2/layout/IconVerticalSolidList"/>
    <dgm:cxn modelId="{057BB729-6044-4705-BCF3-D0DA73A7244F}" type="presParOf" srcId="{8B50F0CA-536D-4873-92F3-247E4240B0B9}" destId="{D11C525A-B29F-4A1B-8044-50760BCD5627}" srcOrd="1" destOrd="0" presId="urn:microsoft.com/office/officeart/2018/2/layout/IconVerticalSolidList"/>
    <dgm:cxn modelId="{5DF86763-3F9A-42F7-BA93-FF00F4B0D417}" type="presParOf" srcId="{8B50F0CA-536D-4873-92F3-247E4240B0B9}" destId="{9B2EC0EC-CB56-4A59-945B-F7C252079114}" srcOrd="2" destOrd="0" presId="urn:microsoft.com/office/officeart/2018/2/layout/IconVerticalSolidList"/>
    <dgm:cxn modelId="{E685CEA0-E3E6-452C-ABF1-73E431997945}" type="presParOf" srcId="{8B50F0CA-536D-4873-92F3-247E4240B0B9}" destId="{55DA963E-D700-4CD5-B45C-37066F45DBF3}" srcOrd="3" destOrd="0" presId="urn:microsoft.com/office/officeart/2018/2/layout/IconVerticalSolidList"/>
    <dgm:cxn modelId="{FEC1775C-D665-47F6-BC81-8103B79DB215}" type="presParOf" srcId="{787E2FFB-E1BB-460A-AFEE-8DB629690943}" destId="{334C95D7-4580-4E5C-96C4-308EA2F23A73}" srcOrd="1" destOrd="0" presId="urn:microsoft.com/office/officeart/2018/2/layout/IconVerticalSolidList"/>
    <dgm:cxn modelId="{8BADDB13-5CD4-43A9-A06F-4A1B0933FED1}" type="presParOf" srcId="{787E2FFB-E1BB-460A-AFEE-8DB629690943}" destId="{01521A4C-1941-4641-B497-570889DE8AE7}" srcOrd="2" destOrd="0" presId="urn:microsoft.com/office/officeart/2018/2/layout/IconVerticalSolidList"/>
    <dgm:cxn modelId="{3CA5FA48-39FF-48E6-9BFD-D51C26EADEB6}" type="presParOf" srcId="{01521A4C-1941-4641-B497-570889DE8AE7}" destId="{B9185B41-0B66-480B-80FF-5D3E3185391F}" srcOrd="0" destOrd="0" presId="urn:microsoft.com/office/officeart/2018/2/layout/IconVerticalSolidList"/>
    <dgm:cxn modelId="{6CC05158-5268-41E2-B784-FEB56CDBADA2}" type="presParOf" srcId="{01521A4C-1941-4641-B497-570889DE8AE7}" destId="{CA6EF741-0CF7-435D-A0E3-6F97F6C8EDE9}" srcOrd="1" destOrd="0" presId="urn:microsoft.com/office/officeart/2018/2/layout/IconVerticalSolidList"/>
    <dgm:cxn modelId="{78A7FA33-E8DF-4895-814E-27E0AFE8E39C}" type="presParOf" srcId="{01521A4C-1941-4641-B497-570889DE8AE7}" destId="{1F94EBAF-5D45-4352-9A78-E887DAC0A46B}" srcOrd="2" destOrd="0" presId="urn:microsoft.com/office/officeart/2018/2/layout/IconVerticalSolidList"/>
    <dgm:cxn modelId="{9EA2660C-326D-474D-B329-AE5BEAC7827B}" type="presParOf" srcId="{01521A4C-1941-4641-B497-570889DE8AE7}" destId="{3E83F086-E1F3-4872-A181-0922EFB021B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BC82954-2FCF-4916-87A1-6E85C5937FE0}" type="doc">
      <dgm:prSet loTypeId="urn:microsoft.com/office/officeart/2018/2/layout/IconCircleList" loCatId="icon" qsTypeId="urn:microsoft.com/office/officeart/2005/8/quickstyle/simple1" qsCatId="simple" csTypeId="urn:microsoft.com/office/officeart/2018/5/colors/Iconchunking_neutralbg_colorful5" csCatId="colorful" phldr="1"/>
      <dgm:spPr/>
      <dgm:t>
        <a:bodyPr/>
        <a:lstStyle/>
        <a:p>
          <a:endParaRPr lang="en-US"/>
        </a:p>
      </dgm:t>
    </dgm:pt>
    <dgm:pt modelId="{4A67760D-3A74-4558-BBA3-38B32138A741}">
      <dgm:prSet/>
      <dgm:spPr/>
      <dgm:t>
        <a:bodyPr/>
        <a:lstStyle/>
        <a:p>
          <a:r>
            <a:rPr lang="en-US"/>
            <a:t>The three-year period priorities were approved by the OPTN Board of Directors in June 2018:</a:t>
          </a:r>
        </a:p>
      </dgm:t>
    </dgm:pt>
    <dgm:pt modelId="{17670162-C4E2-4500-AFC9-4A9519ED9F16}" type="parTrans" cxnId="{EFC17896-CC43-4FF4-9A84-04E332736081}">
      <dgm:prSet/>
      <dgm:spPr/>
      <dgm:t>
        <a:bodyPr/>
        <a:lstStyle/>
        <a:p>
          <a:endParaRPr lang="en-US"/>
        </a:p>
      </dgm:t>
    </dgm:pt>
    <dgm:pt modelId="{63D7A8D6-507E-4CEB-8CAA-D239E3FE8945}" type="sibTrans" cxnId="{EFC17896-CC43-4FF4-9A84-04E332736081}">
      <dgm:prSet/>
      <dgm:spPr/>
      <dgm:t>
        <a:bodyPr/>
        <a:lstStyle/>
        <a:p>
          <a:endParaRPr lang="en-US"/>
        </a:p>
      </dgm:t>
    </dgm:pt>
    <dgm:pt modelId="{1CBA9228-C9B0-4312-BA0F-F02475D3FCD1}">
      <dgm:prSet/>
      <dgm:spPr/>
      <dgm:t>
        <a:bodyPr/>
        <a:lstStyle/>
        <a:p>
          <a:r>
            <a:rPr lang="en-US" u="sng">
              <a:hlinkClick xmlns:r="http://schemas.openxmlformats.org/officeDocument/2006/relationships" r:id="rId1"/>
            </a:rPr>
            <a:t>Increase the number of transplants</a:t>
          </a:r>
          <a:endParaRPr lang="en-US"/>
        </a:p>
      </dgm:t>
    </dgm:pt>
    <dgm:pt modelId="{4A02929D-C09C-479E-BCDD-56731040E552}" type="parTrans" cxnId="{67BB297D-8E62-43AF-8134-849AF62A9EA9}">
      <dgm:prSet/>
      <dgm:spPr/>
      <dgm:t>
        <a:bodyPr/>
        <a:lstStyle/>
        <a:p>
          <a:endParaRPr lang="en-US"/>
        </a:p>
      </dgm:t>
    </dgm:pt>
    <dgm:pt modelId="{91157B80-9EAE-4176-B42E-6A292C76A02C}" type="sibTrans" cxnId="{67BB297D-8E62-43AF-8134-849AF62A9EA9}">
      <dgm:prSet/>
      <dgm:spPr/>
      <dgm:t>
        <a:bodyPr/>
        <a:lstStyle/>
        <a:p>
          <a:endParaRPr lang="en-US"/>
        </a:p>
      </dgm:t>
    </dgm:pt>
    <dgm:pt modelId="{F0FE5673-BE72-426C-9C72-F1009D21F94F}">
      <dgm:prSet/>
      <dgm:spPr/>
      <dgm:t>
        <a:bodyPr/>
        <a:lstStyle/>
        <a:p>
          <a:r>
            <a:rPr lang="en-US" u="sng">
              <a:hlinkClick xmlns:r="http://schemas.openxmlformats.org/officeDocument/2006/relationships" r:id="rId2"/>
            </a:rPr>
            <a:t>Provide equity in access to transplants</a:t>
          </a:r>
          <a:endParaRPr lang="en-US"/>
        </a:p>
      </dgm:t>
    </dgm:pt>
    <dgm:pt modelId="{56FDC7A5-3680-4091-BC99-CD01D8DE8A2B}" type="parTrans" cxnId="{553EEA5A-6311-442B-997A-78F1A354C77A}">
      <dgm:prSet/>
      <dgm:spPr/>
      <dgm:t>
        <a:bodyPr/>
        <a:lstStyle/>
        <a:p>
          <a:endParaRPr lang="en-US"/>
        </a:p>
      </dgm:t>
    </dgm:pt>
    <dgm:pt modelId="{5DBD5D04-50AF-4087-BD82-C1A17E3EB894}" type="sibTrans" cxnId="{553EEA5A-6311-442B-997A-78F1A354C77A}">
      <dgm:prSet/>
      <dgm:spPr/>
      <dgm:t>
        <a:bodyPr/>
        <a:lstStyle/>
        <a:p>
          <a:endParaRPr lang="en-US"/>
        </a:p>
      </dgm:t>
    </dgm:pt>
    <dgm:pt modelId="{76E524E1-F23A-4DF0-9929-98A8DCC03E16}">
      <dgm:prSet/>
      <dgm:spPr/>
      <dgm:t>
        <a:bodyPr/>
        <a:lstStyle/>
        <a:p>
          <a:r>
            <a:rPr lang="en-US" u="sng">
              <a:hlinkClick xmlns:r="http://schemas.openxmlformats.org/officeDocument/2006/relationships" r:id="rId3"/>
            </a:rPr>
            <a:t>Promote efficiency in donation and transplant</a:t>
          </a:r>
          <a:endParaRPr lang="en-US"/>
        </a:p>
      </dgm:t>
    </dgm:pt>
    <dgm:pt modelId="{02C9007B-F2AF-4740-AEA9-30F003DB3D39}" type="parTrans" cxnId="{97F02C37-D40E-4E03-B2BA-606A12C64F69}">
      <dgm:prSet/>
      <dgm:spPr/>
      <dgm:t>
        <a:bodyPr/>
        <a:lstStyle/>
        <a:p>
          <a:endParaRPr lang="en-US"/>
        </a:p>
      </dgm:t>
    </dgm:pt>
    <dgm:pt modelId="{DF100DF1-A67E-4111-A339-69F4D27660C0}" type="sibTrans" cxnId="{97F02C37-D40E-4E03-B2BA-606A12C64F69}">
      <dgm:prSet/>
      <dgm:spPr/>
      <dgm:t>
        <a:bodyPr/>
        <a:lstStyle/>
        <a:p>
          <a:endParaRPr lang="en-US"/>
        </a:p>
      </dgm:t>
    </dgm:pt>
    <dgm:pt modelId="{D3BCFD78-B873-466E-99A7-6AC810A0472B}">
      <dgm:prSet/>
      <dgm:spPr/>
      <dgm:t>
        <a:bodyPr/>
        <a:lstStyle/>
        <a:p>
          <a:r>
            <a:rPr lang="en-US" u="sng">
              <a:hlinkClick xmlns:r="http://schemas.openxmlformats.org/officeDocument/2006/relationships" r:id="rId4"/>
            </a:rPr>
            <a:t>Promote living donor and transplant recipient safety</a:t>
          </a:r>
          <a:endParaRPr lang="en-US"/>
        </a:p>
      </dgm:t>
    </dgm:pt>
    <dgm:pt modelId="{B62EA8A1-D047-4088-AF72-750166B0ABEB}" type="parTrans" cxnId="{8BCEC9B9-AE3D-4D98-A53F-1037C9B991EE}">
      <dgm:prSet/>
      <dgm:spPr/>
      <dgm:t>
        <a:bodyPr/>
        <a:lstStyle/>
        <a:p>
          <a:endParaRPr lang="en-US"/>
        </a:p>
      </dgm:t>
    </dgm:pt>
    <dgm:pt modelId="{C8E323B2-CBFB-45DB-B8AC-F6C771E9C8B2}" type="sibTrans" cxnId="{8BCEC9B9-AE3D-4D98-A53F-1037C9B991EE}">
      <dgm:prSet/>
      <dgm:spPr/>
      <dgm:t>
        <a:bodyPr/>
        <a:lstStyle/>
        <a:p>
          <a:endParaRPr lang="en-US"/>
        </a:p>
      </dgm:t>
    </dgm:pt>
    <dgm:pt modelId="{026C2F16-AF51-4897-8933-64C3D177AC73}">
      <dgm:prSet/>
      <dgm:spPr/>
      <dgm:t>
        <a:bodyPr/>
        <a:lstStyle/>
        <a:p>
          <a:r>
            <a:rPr lang="en-US" u="sng">
              <a:hlinkClick xmlns:r="http://schemas.openxmlformats.org/officeDocument/2006/relationships" r:id="rId5"/>
            </a:rPr>
            <a:t>Improve waitlisted patient, living donor and transplant recipient outcomes</a:t>
          </a:r>
          <a:endParaRPr lang="en-US"/>
        </a:p>
      </dgm:t>
    </dgm:pt>
    <dgm:pt modelId="{5895F335-6FB7-4BA6-8D8C-10D539ED32DB}" type="parTrans" cxnId="{324F20A5-7190-4B7A-A155-D484367182E8}">
      <dgm:prSet/>
      <dgm:spPr/>
      <dgm:t>
        <a:bodyPr/>
        <a:lstStyle/>
        <a:p>
          <a:endParaRPr lang="en-US"/>
        </a:p>
      </dgm:t>
    </dgm:pt>
    <dgm:pt modelId="{F2E74DBF-E2D4-404C-AEDC-9BB38CCD8B66}" type="sibTrans" cxnId="{324F20A5-7190-4B7A-A155-D484367182E8}">
      <dgm:prSet/>
      <dgm:spPr/>
      <dgm:t>
        <a:bodyPr/>
        <a:lstStyle/>
        <a:p>
          <a:endParaRPr lang="en-US"/>
        </a:p>
      </dgm:t>
    </dgm:pt>
    <dgm:pt modelId="{01C2E211-22CC-4EB9-9A9C-E65C4C2D8617}" type="pres">
      <dgm:prSet presAssocID="{1BC82954-2FCF-4916-87A1-6E85C5937FE0}" presName="root" presStyleCnt="0">
        <dgm:presLayoutVars>
          <dgm:dir/>
          <dgm:resizeHandles val="exact"/>
        </dgm:presLayoutVars>
      </dgm:prSet>
      <dgm:spPr/>
      <dgm:t>
        <a:bodyPr/>
        <a:lstStyle/>
        <a:p>
          <a:endParaRPr lang="en-US"/>
        </a:p>
      </dgm:t>
    </dgm:pt>
    <dgm:pt modelId="{F1972D8A-17E0-426F-9D5A-90152A9FED8C}" type="pres">
      <dgm:prSet presAssocID="{1BC82954-2FCF-4916-87A1-6E85C5937FE0}" presName="container" presStyleCnt="0">
        <dgm:presLayoutVars>
          <dgm:dir/>
          <dgm:resizeHandles val="exact"/>
        </dgm:presLayoutVars>
      </dgm:prSet>
      <dgm:spPr/>
    </dgm:pt>
    <dgm:pt modelId="{79B02902-385B-4D31-BD9D-2E6134668C21}" type="pres">
      <dgm:prSet presAssocID="{4A67760D-3A74-4558-BBA3-38B32138A741}" presName="compNode" presStyleCnt="0"/>
      <dgm:spPr/>
    </dgm:pt>
    <dgm:pt modelId="{4C932984-140A-423A-82D5-D139704E8872}" type="pres">
      <dgm:prSet presAssocID="{4A67760D-3A74-4558-BBA3-38B32138A741}" presName="iconBgRect" presStyleLbl="bgShp" presStyleIdx="0" presStyleCnt="6"/>
      <dgm:spPr/>
    </dgm:pt>
    <dgm:pt modelId="{7C7AEE34-28D3-41E7-B06B-1869DF0DD4E1}" type="pres">
      <dgm:prSet presAssocID="{4A67760D-3A74-4558-BBA3-38B32138A741}" presName="iconRect" presStyleLbl="node1" presStyleIdx="0" presStyleCnt="6"/>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a:blipFill>
        <a:ln>
          <a:noFill/>
        </a:ln>
      </dgm:spPr>
      <dgm:extLst>
        <a:ext uri="{E40237B7-FDA0-4F09-8148-C483321AD2D9}">
          <dgm14:cNvPr xmlns:dgm14="http://schemas.microsoft.com/office/drawing/2010/diagram" id="0" name="" descr="Monthly calendar"/>
        </a:ext>
      </dgm:extLst>
    </dgm:pt>
    <dgm:pt modelId="{B61EB972-CF8F-4A3E-9307-2E01D5CED1C1}" type="pres">
      <dgm:prSet presAssocID="{4A67760D-3A74-4558-BBA3-38B32138A741}" presName="spaceRect" presStyleCnt="0"/>
      <dgm:spPr/>
    </dgm:pt>
    <dgm:pt modelId="{72DE1DB1-1429-4D56-9CC0-5AAC34A05A68}" type="pres">
      <dgm:prSet presAssocID="{4A67760D-3A74-4558-BBA3-38B32138A741}" presName="textRect" presStyleLbl="revTx" presStyleIdx="0" presStyleCnt="6">
        <dgm:presLayoutVars>
          <dgm:chMax val="1"/>
          <dgm:chPref val="1"/>
        </dgm:presLayoutVars>
      </dgm:prSet>
      <dgm:spPr/>
      <dgm:t>
        <a:bodyPr/>
        <a:lstStyle/>
        <a:p>
          <a:endParaRPr lang="en-US"/>
        </a:p>
      </dgm:t>
    </dgm:pt>
    <dgm:pt modelId="{49DCF9F5-B09B-428D-9AD3-E59550984A3F}" type="pres">
      <dgm:prSet presAssocID="{63D7A8D6-507E-4CEB-8CAA-D239E3FE8945}" presName="sibTrans" presStyleLbl="sibTrans2D1" presStyleIdx="0" presStyleCnt="0"/>
      <dgm:spPr/>
      <dgm:t>
        <a:bodyPr/>
        <a:lstStyle/>
        <a:p>
          <a:endParaRPr lang="en-US"/>
        </a:p>
      </dgm:t>
    </dgm:pt>
    <dgm:pt modelId="{F48EFD1B-B911-4536-AFA5-BBFAB69FDD16}" type="pres">
      <dgm:prSet presAssocID="{1CBA9228-C9B0-4312-BA0F-F02475D3FCD1}" presName="compNode" presStyleCnt="0"/>
      <dgm:spPr/>
    </dgm:pt>
    <dgm:pt modelId="{AD113CE0-20EB-4E66-86CA-906498436B4C}" type="pres">
      <dgm:prSet presAssocID="{1CBA9228-C9B0-4312-BA0F-F02475D3FCD1}" presName="iconBgRect" presStyleLbl="bgShp" presStyleIdx="1" presStyleCnt="6"/>
      <dgm:spPr/>
    </dgm:pt>
    <dgm:pt modelId="{B9C94EE0-0F69-4D43-9049-1F2612B966B9}" type="pres">
      <dgm:prSet presAssocID="{1CBA9228-C9B0-4312-BA0F-F02475D3FCD1}" presName="iconRect" presStyleLbl="node1" presStyleIdx="1" presStyleCnt="6"/>
      <dgm:spPr>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a:blipFill>
        <a:ln>
          <a:noFill/>
        </a:ln>
      </dgm:spPr>
      <dgm:extLst>
        <a:ext uri="{E40237B7-FDA0-4F09-8148-C483321AD2D9}">
          <dgm14:cNvPr xmlns:dgm14="http://schemas.microsoft.com/office/drawing/2010/diagram" id="0" name="" descr="Business Growth"/>
        </a:ext>
      </dgm:extLst>
    </dgm:pt>
    <dgm:pt modelId="{4E710A44-8613-4221-93CB-08E215C4891A}" type="pres">
      <dgm:prSet presAssocID="{1CBA9228-C9B0-4312-BA0F-F02475D3FCD1}" presName="spaceRect" presStyleCnt="0"/>
      <dgm:spPr/>
    </dgm:pt>
    <dgm:pt modelId="{2D01FC44-49D8-4055-8A60-1654F063D1FA}" type="pres">
      <dgm:prSet presAssocID="{1CBA9228-C9B0-4312-BA0F-F02475D3FCD1}" presName="textRect" presStyleLbl="revTx" presStyleIdx="1" presStyleCnt="6">
        <dgm:presLayoutVars>
          <dgm:chMax val="1"/>
          <dgm:chPref val="1"/>
        </dgm:presLayoutVars>
      </dgm:prSet>
      <dgm:spPr/>
      <dgm:t>
        <a:bodyPr/>
        <a:lstStyle/>
        <a:p>
          <a:endParaRPr lang="en-US"/>
        </a:p>
      </dgm:t>
    </dgm:pt>
    <dgm:pt modelId="{72CB820E-A0A9-401F-9483-4BA6E5F707F1}" type="pres">
      <dgm:prSet presAssocID="{91157B80-9EAE-4176-B42E-6A292C76A02C}" presName="sibTrans" presStyleLbl="sibTrans2D1" presStyleIdx="0" presStyleCnt="0"/>
      <dgm:spPr/>
      <dgm:t>
        <a:bodyPr/>
        <a:lstStyle/>
        <a:p>
          <a:endParaRPr lang="en-US"/>
        </a:p>
      </dgm:t>
    </dgm:pt>
    <dgm:pt modelId="{DB364A16-C19F-48C2-B5B3-6E91D31C44F8}" type="pres">
      <dgm:prSet presAssocID="{F0FE5673-BE72-426C-9C72-F1009D21F94F}" presName="compNode" presStyleCnt="0"/>
      <dgm:spPr/>
    </dgm:pt>
    <dgm:pt modelId="{FD08D0BF-E460-489A-B198-21F95EA12FD2}" type="pres">
      <dgm:prSet presAssocID="{F0FE5673-BE72-426C-9C72-F1009D21F94F}" presName="iconBgRect" presStyleLbl="bgShp" presStyleIdx="2" presStyleCnt="6"/>
      <dgm:spPr/>
    </dgm:pt>
    <dgm:pt modelId="{4C6E14CA-450B-4CB5-81B5-CEC331BFCB4C}" type="pres">
      <dgm:prSet presAssocID="{F0FE5673-BE72-426C-9C72-F1009D21F94F}" presName="iconRect" presStyleLbl="node1" presStyleIdx="2" presStyleCnt="6"/>
      <dgm:spPr>
        <a:blipFill>
          <a:blip xmlns:r="http://schemas.openxmlformats.org/officeDocument/2006/relationships"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a:blipFill>
        <a:ln>
          <a:noFill/>
        </a:ln>
      </dgm:spPr>
      <dgm:extLst>
        <a:ext uri="{E40237B7-FDA0-4F09-8148-C483321AD2D9}">
          <dgm14:cNvPr xmlns:dgm14="http://schemas.microsoft.com/office/drawing/2010/diagram" id="0" name="" descr="Wheelchair Access"/>
        </a:ext>
      </dgm:extLst>
    </dgm:pt>
    <dgm:pt modelId="{94C25216-248E-4D31-8A56-FB07257381D7}" type="pres">
      <dgm:prSet presAssocID="{F0FE5673-BE72-426C-9C72-F1009D21F94F}" presName="spaceRect" presStyleCnt="0"/>
      <dgm:spPr/>
    </dgm:pt>
    <dgm:pt modelId="{5A74BBAA-D271-4632-9922-E7CD0C4E1106}" type="pres">
      <dgm:prSet presAssocID="{F0FE5673-BE72-426C-9C72-F1009D21F94F}" presName="textRect" presStyleLbl="revTx" presStyleIdx="2" presStyleCnt="6">
        <dgm:presLayoutVars>
          <dgm:chMax val="1"/>
          <dgm:chPref val="1"/>
        </dgm:presLayoutVars>
      </dgm:prSet>
      <dgm:spPr/>
      <dgm:t>
        <a:bodyPr/>
        <a:lstStyle/>
        <a:p>
          <a:endParaRPr lang="en-US"/>
        </a:p>
      </dgm:t>
    </dgm:pt>
    <dgm:pt modelId="{70B91A58-81F0-456D-ABDA-0980A3FA9230}" type="pres">
      <dgm:prSet presAssocID="{5DBD5D04-50AF-4087-BD82-C1A17E3EB894}" presName="sibTrans" presStyleLbl="sibTrans2D1" presStyleIdx="0" presStyleCnt="0"/>
      <dgm:spPr/>
      <dgm:t>
        <a:bodyPr/>
        <a:lstStyle/>
        <a:p>
          <a:endParaRPr lang="en-US"/>
        </a:p>
      </dgm:t>
    </dgm:pt>
    <dgm:pt modelId="{7D7466E4-968D-4AE0-A369-F7BC2EEB53F3}" type="pres">
      <dgm:prSet presAssocID="{76E524E1-F23A-4DF0-9929-98A8DCC03E16}" presName="compNode" presStyleCnt="0"/>
      <dgm:spPr/>
    </dgm:pt>
    <dgm:pt modelId="{527A0DE0-34E9-47C1-A48E-B071E945EEB4}" type="pres">
      <dgm:prSet presAssocID="{76E524E1-F23A-4DF0-9929-98A8DCC03E16}" presName="iconBgRect" presStyleLbl="bgShp" presStyleIdx="3" presStyleCnt="6"/>
      <dgm:spPr/>
    </dgm:pt>
    <dgm:pt modelId="{D69F0B47-0219-476F-9491-D7BD9F3CD46E}" type="pres">
      <dgm:prSet presAssocID="{76E524E1-F23A-4DF0-9929-98A8DCC03E16}" presName="iconRect" presStyleLbl="node1" presStyleIdx="3" presStyleCnt="6"/>
      <dgm:spPr>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a:blipFill>
        <a:ln>
          <a:noFill/>
        </a:ln>
      </dgm:spPr>
      <dgm:extLst>
        <a:ext uri="{E40237B7-FDA0-4F09-8148-C483321AD2D9}">
          <dgm14:cNvPr xmlns:dgm14="http://schemas.microsoft.com/office/drawing/2010/diagram" id="0" name="" descr="Kidney"/>
        </a:ext>
      </dgm:extLst>
    </dgm:pt>
    <dgm:pt modelId="{822D9BD7-455C-4405-BEA9-129E37BDD3D9}" type="pres">
      <dgm:prSet presAssocID="{76E524E1-F23A-4DF0-9929-98A8DCC03E16}" presName="spaceRect" presStyleCnt="0"/>
      <dgm:spPr/>
    </dgm:pt>
    <dgm:pt modelId="{DBEB9B87-D92D-484F-9EEF-F6E32DB70A2F}" type="pres">
      <dgm:prSet presAssocID="{76E524E1-F23A-4DF0-9929-98A8DCC03E16}" presName="textRect" presStyleLbl="revTx" presStyleIdx="3" presStyleCnt="6">
        <dgm:presLayoutVars>
          <dgm:chMax val="1"/>
          <dgm:chPref val="1"/>
        </dgm:presLayoutVars>
      </dgm:prSet>
      <dgm:spPr/>
      <dgm:t>
        <a:bodyPr/>
        <a:lstStyle/>
        <a:p>
          <a:endParaRPr lang="en-US"/>
        </a:p>
      </dgm:t>
    </dgm:pt>
    <dgm:pt modelId="{608B1E78-9FFA-4C12-B8AC-5C22C9174C73}" type="pres">
      <dgm:prSet presAssocID="{DF100DF1-A67E-4111-A339-69F4D27660C0}" presName="sibTrans" presStyleLbl="sibTrans2D1" presStyleIdx="0" presStyleCnt="0"/>
      <dgm:spPr/>
      <dgm:t>
        <a:bodyPr/>
        <a:lstStyle/>
        <a:p>
          <a:endParaRPr lang="en-US"/>
        </a:p>
      </dgm:t>
    </dgm:pt>
    <dgm:pt modelId="{2086F45F-C514-4375-A83A-88F23D3CF072}" type="pres">
      <dgm:prSet presAssocID="{D3BCFD78-B873-466E-99A7-6AC810A0472B}" presName="compNode" presStyleCnt="0"/>
      <dgm:spPr/>
    </dgm:pt>
    <dgm:pt modelId="{134E6173-CCD6-4963-B0BC-C460FD1B5D97}" type="pres">
      <dgm:prSet presAssocID="{D3BCFD78-B873-466E-99A7-6AC810A0472B}" presName="iconBgRect" presStyleLbl="bgShp" presStyleIdx="4" presStyleCnt="6"/>
      <dgm:spPr/>
    </dgm:pt>
    <dgm:pt modelId="{8B0BB9B2-EFF2-457B-9C26-ABE8A4EB92FF}" type="pres">
      <dgm:prSet presAssocID="{D3BCFD78-B873-466E-99A7-6AC810A0472B}" presName="iconRect" presStyleLbl="node1" presStyleIdx="4" presStyleCnt="6"/>
      <dgm:spPr>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a:blipFill>
        <a:ln>
          <a:noFill/>
        </a:ln>
      </dgm:spPr>
      <dgm:extLst>
        <a:ext uri="{E40237B7-FDA0-4F09-8148-C483321AD2D9}">
          <dgm14:cNvPr xmlns:dgm14="http://schemas.microsoft.com/office/drawing/2010/diagram" id="0" name="" descr="IV"/>
        </a:ext>
      </dgm:extLst>
    </dgm:pt>
    <dgm:pt modelId="{CDBEC086-D753-4659-8B3D-BEFBCDDA4DC2}" type="pres">
      <dgm:prSet presAssocID="{D3BCFD78-B873-466E-99A7-6AC810A0472B}" presName="spaceRect" presStyleCnt="0"/>
      <dgm:spPr/>
    </dgm:pt>
    <dgm:pt modelId="{14074B08-1BC1-4E7C-A767-BC8C0790C0D5}" type="pres">
      <dgm:prSet presAssocID="{D3BCFD78-B873-466E-99A7-6AC810A0472B}" presName="textRect" presStyleLbl="revTx" presStyleIdx="4" presStyleCnt="6">
        <dgm:presLayoutVars>
          <dgm:chMax val="1"/>
          <dgm:chPref val="1"/>
        </dgm:presLayoutVars>
      </dgm:prSet>
      <dgm:spPr/>
      <dgm:t>
        <a:bodyPr/>
        <a:lstStyle/>
        <a:p>
          <a:endParaRPr lang="en-US"/>
        </a:p>
      </dgm:t>
    </dgm:pt>
    <dgm:pt modelId="{AA090D40-DD0A-492F-AA44-B7010E1D7372}" type="pres">
      <dgm:prSet presAssocID="{C8E323B2-CBFB-45DB-B8AC-F6C771E9C8B2}" presName="sibTrans" presStyleLbl="sibTrans2D1" presStyleIdx="0" presStyleCnt="0"/>
      <dgm:spPr/>
      <dgm:t>
        <a:bodyPr/>
        <a:lstStyle/>
        <a:p>
          <a:endParaRPr lang="en-US"/>
        </a:p>
      </dgm:t>
    </dgm:pt>
    <dgm:pt modelId="{2D4C4865-DBED-4E12-A908-C0BCDDE66E34}" type="pres">
      <dgm:prSet presAssocID="{026C2F16-AF51-4897-8933-64C3D177AC73}" presName="compNode" presStyleCnt="0"/>
      <dgm:spPr/>
    </dgm:pt>
    <dgm:pt modelId="{32418227-73FB-47A8-885C-17D9940447B0}" type="pres">
      <dgm:prSet presAssocID="{026C2F16-AF51-4897-8933-64C3D177AC73}" presName="iconBgRect" presStyleLbl="bgShp" presStyleIdx="5" presStyleCnt="6"/>
      <dgm:spPr/>
    </dgm:pt>
    <dgm:pt modelId="{1517C6AF-8727-4977-8754-F131E523E1D7}" type="pres">
      <dgm:prSet presAssocID="{026C2F16-AF51-4897-8933-64C3D177AC73}" presName="iconRect" presStyleLbl="node1" presStyleIdx="5" presStyleCnt="6"/>
      <dgm:spPr>
        <a:blipFill>
          <a:blip xmlns:r="http://schemas.openxmlformats.org/officeDocument/2006/relationships"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a:blipFill>
        <a:ln>
          <a:noFill/>
        </a:ln>
      </dgm:spPr>
      <dgm:extLst>
        <a:ext uri="{E40237B7-FDA0-4F09-8148-C483321AD2D9}">
          <dgm14:cNvPr xmlns:dgm14="http://schemas.microsoft.com/office/drawing/2010/diagram" id="0" name="" descr="Doctor"/>
        </a:ext>
      </dgm:extLst>
    </dgm:pt>
    <dgm:pt modelId="{1184B925-EFBD-422F-86FE-AD8377794BFC}" type="pres">
      <dgm:prSet presAssocID="{026C2F16-AF51-4897-8933-64C3D177AC73}" presName="spaceRect" presStyleCnt="0"/>
      <dgm:spPr/>
    </dgm:pt>
    <dgm:pt modelId="{A8923262-D7F2-446C-8BC9-60877625F0F8}" type="pres">
      <dgm:prSet presAssocID="{026C2F16-AF51-4897-8933-64C3D177AC73}" presName="textRect" presStyleLbl="revTx" presStyleIdx="5" presStyleCnt="6">
        <dgm:presLayoutVars>
          <dgm:chMax val="1"/>
          <dgm:chPref val="1"/>
        </dgm:presLayoutVars>
      </dgm:prSet>
      <dgm:spPr/>
      <dgm:t>
        <a:bodyPr/>
        <a:lstStyle/>
        <a:p>
          <a:endParaRPr lang="en-US"/>
        </a:p>
      </dgm:t>
    </dgm:pt>
  </dgm:ptLst>
  <dgm:cxnLst>
    <dgm:cxn modelId="{553EEA5A-6311-442B-997A-78F1A354C77A}" srcId="{1BC82954-2FCF-4916-87A1-6E85C5937FE0}" destId="{F0FE5673-BE72-426C-9C72-F1009D21F94F}" srcOrd="2" destOrd="0" parTransId="{56FDC7A5-3680-4091-BC99-CD01D8DE8A2B}" sibTransId="{5DBD5D04-50AF-4087-BD82-C1A17E3EB894}"/>
    <dgm:cxn modelId="{1C5DAE84-8C3B-4BAD-902E-95156902F808}" type="presOf" srcId="{76E524E1-F23A-4DF0-9929-98A8DCC03E16}" destId="{DBEB9B87-D92D-484F-9EEF-F6E32DB70A2F}" srcOrd="0" destOrd="0" presId="urn:microsoft.com/office/officeart/2018/2/layout/IconCircleList"/>
    <dgm:cxn modelId="{8624B82F-2767-482D-99D1-D03E3C09AFE5}" type="presOf" srcId="{F0FE5673-BE72-426C-9C72-F1009D21F94F}" destId="{5A74BBAA-D271-4632-9922-E7CD0C4E1106}" srcOrd="0" destOrd="0" presId="urn:microsoft.com/office/officeart/2018/2/layout/IconCircleList"/>
    <dgm:cxn modelId="{19DD7AAF-E2F5-40A7-96AB-72F2E349F560}" type="presOf" srcId="{91157B80-9EAE-4176-B42E-6A292C76A02C}" destId="{72CB820E-A0A9-401F-9483-4BA6E5F707F1}" srcOrd="0" destOrd="0" presId="urn:microsoft.com/office/officeart/2018/2/layout/IconCircleList"/>
    <dgm:cxn modelId="{9C85696B-A6A3-44EC-939C-AB88947E300F}" type="presOf" srcId="{1BC82954-2FCF-4916-87A1-6E85C5937FE0}" destId="{01C2E211-22CC-4EB9-9A9C-E65C4C2D8617}" srcOrd="0" destOrd="0" presId="urn:microsoft.com/office/officeart/2018/2/layout/IconCircleList"/>
    <dgm:cxn modelId="{EFC17896-CC43-4FF4-9A84-04E332736081}" srcId="{1BC82954-2FCF-4916-87A1-6E85C5937FE0}" destId="{4A67760D-3A74-4558-BBA3-38B32138A741}" srcOrd="0" destOrd="0" parTransId="{17670162-C4E2-4500-AFC9-4A9519ED9F16}" sibTransId="{63D7A8D6-507E-4CEB-8CAA-D239E3FE8945}"/>
    <dgm:cxn modelId="{FC0189AC-05C6-47B3-9654-8A8B93D5EFCF}" type="presOf" srcId="{C8E323B2-CBFB-45DB-B8AC-F6C771E9C8B2}" destId="{AA090D40-DD0A-492F-AA44-B7010E1D7372}" srcOrd="0" destOrd="0" presId="urn:microsoft.com/office/officeart/2018/2/layout/IconCircleList"/>
    <dgm:cxn modelId="{A58FB612-01E3-4286-945C-ACBA61E80A82}" type="presOf" srcId="{63D7A8D6-507E-4CEB-8CAA-D239E3FE8945}" destId="{49DCF9F5-B09B-428D-9AD3-E59550984A3F}" srcOrd="0" destOrd="0" presId="urn:microsoft.com/office/officeart/2018/2/layout/IconCircleList"/>
    <dgm:cxn modelId="{B645C454-043C-4D24-B055-16F7B2100957}" type="presOf" srcId="{1CBA9228-C9B0-4312-BA0F-F02475D3FCD1}" destId="{2D01FC44-49D8-4055-8A60-1654F063D1FA}" srcOrd="0" destOrd="0" presId="urn:microsoft.com/office/officeart/2018/2/layout/IconCircleList"/>
    <dgm:cxn modelId="{8BCEC9B9-AE3D-4D98-A53F-1037C9B991EE}" srcId="{1BC82954-2FCF-4916-87A1-6E85C5937FE0}" destId="{D3BCFD78-B873-466E-99A7-6AC810A0472B}" srcOrd="4" destOrd="0" parTransId="{B62EA8A1-D047-4088-AF72-750166B0ABEB}" sibTransId="{C8E323B2-CBFB-45DB-B8AC-F6C771E9C8B2}"/>
    <dgm:cxn modelId="{67BB297D-8E62-43AF-8134-849AF62A9EA9}" srcId="{1BC82954-2FCF-4916-87A1-6E85C5937FE0}" destId="{1CBA9228-C9B0-4312-BA0F-F02475D3FCD1}" srcOrd="1" destOrd="0" parTransId="{4A02929D-C09C-479E-BCDD-56731040E552}" sibTransId="{91157B80-9EAE-4176-B42E-6A292C76A02C}"/>
    <dgm:cxn modelId="{1F48935C-E82C-4EC2-8A86-0D86451F00A7}" type="presOf" srcId="{D3BCFD78-B873-466E-99A7-6AC810A0472B}" destId="{14074B08-1BC1-4E7C-A767-BC8C0790C0D5}" srcOrd="0" destOrd="0" presId="urn:microsoft.com/office/officeart/2018/2/layout/IconCircleList"/>
    <dgm:cxn modelId="{8CAEA284-26C8-4760-8294-E92697EB7AB9}" type="presOf" srcId="{4A67760D-3A74-4558-BBA3-38B32138A741}" destId="{72DE1DB1-1429-4D56-9CC0-5AAC34A05A68}" srcOrd="0" destOrd="0" presId="urn:microsoft.com/office/officeart/2018/2/layout/IconCircleList"/>
    <dgm:cxn modelId="{19144CF2-752E-417C-B4D1-FDCE93322AA6}" type="presOf" srcId="{026C2F16-AF51-4897-8933-64C3D177AC73}" destId="{A8923262-D7F2-446C-8BC9-60877625F0F8}" srcOrd="0" destOrd="0" presId="urn:microsoft.com/office/officeart/2018/2/layout/IconCircleList"/>
    <dgm:cxn modelId="{80F940CE-D097-4566-AF9F-E679DB2B1E2F}" type="presOf" srcId="{5DBD5D04-50AF-4087-BD82-C1A17E3EB894}" destId="{70B91A58-81F0-456D-ABDA-0980A3FA9230}" srcOrd="0" destOrd="0" presId="urn:microsoft.com/office/officeart/2018/2/layout/IconCircleList"/>
    <dgm:cxn modelId="{324F20A5-7190-4B7A-A155-D484367182E8}" srcId="{1BC82954-2FCF-4916-87A1-6E85C5937FE0}" destId="{026C2F16-AF51-4897-8933-64C3D177AC73}" srcOrd="5" destOrd="0" parTransId="{5895F335-6FB7-4BA6-8D8C-10D539ED32DB}" sibTransId="{F2E74DBF-E2D4-404C-AEDC-9BB38CCD8B66}"/>
    <dgm:cxn modelId="{C3B03C3A-A514-4C0D-B73D-59036F659D5C}" type="presOf" srcId="{DF100DF1-A67E-4111-A339-69F4D27660C0}" destId="{608B1E78-9FFA-4C12-B8AC-5C22C9174C73}" srcOrd="0" destOrd="0" presId="urn:microsoft.com/office/officeart/2018/2/layout/IconCircleList"/>
    <dgm:cxn modelId="{97F02C37-D40E-4E03-B2BA-606A12C64F69}" srcId="{1BC82954-2FCF-4916-87A1-6E85C5937FE0}" destId="{76E524E1-F23A-4DF0-9929-98A8DCC03E16}" srcOrd="3" destOrd="0" parTransId="{02C9007B-F2AF-4740-AEA9-30F003DB3D39}" sibTransId="{DF100DF1-A67E-4111-A339-69F4D27660C0}"/>
    <dgm:cxn modelId="{EAB38B75-2CF1-4359-A45F-DDB1F04CE04F}" type="presParOf" srcId="{01C2E211-22CC-4EB9-9A9C-E65C4C2D8617}" destId="{F1972D8A-17E0-426F-9D5A-90152A9FED8C}" srcOrd="0" destOrd="0" presId="urn:microsoft.com/office/officeart/2018/2/layout/IconCircleList"/>
    <dgm:cxn modelId="{DAD1C858-CC0E-46EE-B102-54228E56E604}" type="presParOf" srcId="{F1972D8A-17E0-426F-9D5A-90152A9FED8C}" destId="{79B02902-385B-4D31-BD9D-2E6134668C21}" srcOrd="0" destOrd="0" presId="urn:microsoft.com/office/officeart/2018/2/layout/IconCircleList"/>
    <dgm:cxn modelId="{21053A40-0A7B-4116-A88E-166893F3AF34}" type="presParOf" srcId="{79B02902-385B-4D31-BD9D-2E6134668C21}" destId="{4C932984-140A-423A-82D5-D139704E8872}" srcOrd="0" destOrd="0" presId="urn:microsoft.com/office/officeart/2018/2/layout/IconCircleList"/>
    <dgm:cxn modelId="{9AF9089E-37A6-47AB-9CDA-70CC4F9A8C19}" type="presParOf" srcId="{79B02902-385B-4D31-BD9D-2E6134668C21}" destId="{7C7AEE34-28D3-41E7-B06B-1869DF0DD4E1}" srcOrd="1" destOrd="0" presId="urn:microsoft.com/office/officeart/2018/2/layout/IconCircleList"/>
    <dgm:cxn modelId="{747C2C0E-79D8-438B-A584-487F66AA7F4D}" type="presParOf" srcId="{79B02902-385B-4D31-BD9D-2E6134668C21}" destId="{B61EB972-CF8F-4A3E-9307-2E01D5CED1C1}" srcOrd="2" destOrd="0" presId="urn:microsoft.com/office/officeart/2018/2/layout/IconCircleList"/>
    <dgm:cxn modelId="{7C5449D7-1F01-4718-ABE0-35E66324BF2B}" type="presParOf" srcId="{79B02902-385B-4D31-BD9D-2E6134668C21}" destId="{72DE1DB1-1429-4D56-9CC0-5AAC34A05A68}" srcOrd="3" destOrd="0" presId="urn:microsoft.com/office/officeart/2018/2/layout/IconCircleList"/>
    <dgm:cxn modelId="{9D21821B-02C2-42E5-96FC-4CA7DF2EA37C}" type="presParOf" srcId="{F1972D8A-17E0-426F-9D5A-90152A9FED8C}" destId="{49DCF9F5-B09B-428D-9AD3-E59550984A3F}" srcOrd="1" destOrd="0" presId="urn:microsoft.com/office/officeart/2018/2/layout/IconCircleList"/>
    <dgm:cxn modelId="{7F7FCEBA-4824-4B16-99B0-5B18FDEC61A9}" type="presParOf" srcId="{F1972D8A-17E0-426F-9D5A-90152A9FED8C}" destId="{F48EFD1B-B911-4536-AFA5-BBFAB69FDD16}" srcOrd="2" destOrd="0" presId="urn:microsoft.com/office/officeart/2018/2/layout/IconCircleList"/>
    <dgm:cxn modelId="{EC7DA956-3A7A-42E0-BD8C-60E3AFF450FA}" type="presParOf" srcId="{F48EFD1B-B911-4536-AFA5-BBFAB69FDD16}" destId="{AD113CE0-20EB-4E66-86CA-906498436B4C}" srcOrd="0" destOrd="0" presId="urn:microsoft.com/office/officeart/2018/2/layout/IconCircleList"/>
    <dgm:cxn modelId="{8C837A3E-5ADE-4827-9A2A-A49E482717F5}" type="presParOf" srcId="{F48EFD1B-B911-4536-AFA5-BBFAB69FDD16}" destId="{B9C94EE0-0F69-4D43-9049-1F2612B966B9}" srcOrd="1" destOrd="0" presId="urn:microsoft.com/office/officeart/2018/2/layout/IconCircleList"/>
    <dgm:cxn modelId="{EA8A41D4-203B-4156-94A5-C00A2DE66EE4}" type="presParOf" srcId="{F48EFD1B-B911-4536-AFA5-BBFAB69FDD16}" destId="{4E710A44-8613-4221-93CB-08E215C4891A}" srcOrd="2" destOrd="0" presId="urn:microsoft.com/office/officeart/2018/2/layout/IconCircleList"/>
    <dgm:cxn modelId="{EC9475BD-5A59-4E02-B50A-717DC4E1A05A}" type="presParOf" srcId="{F48EFD1B-B911-4536-AFA5-BBFAB69FDD16}" destId="{2D01FC44-49D8-4055-8A60-1654F063D1FA}" srcOrd="3" destOrd="0" presId="urn:microsoft.com/office/officeart/2018/2/layout/IconCircleList"/>
    <dgm:cxn modelId="{CC6DE053-B614-42F3-9E85-06CF81E4DF05}" type="presParOf" srcId="{F1972D8A-17E0-426F-9D5A-90152A9FED8C}" destId="{72CB820E-A0A9-401F-9483-4BA6E5F707F1}" srcOrd="3" destOrd="0" presId="urn:microsoft.com/office/officeart/2018/2/layout/IconCircleList"/>
    <dgm:cxn modelId="{50FEF9CB-9F94-4858-89CB-26AF96121F83}" type="presParOf" srcId="{F1972D8A-17E0-426F-9D5A-90152A9FED8C}" destId="{DB364A16-C19F-48C2-B5B3-6E91D31C44F8}" srcOrd="4" destOrd="0" presId="urn:microsoft.com/office/officeart/2018/2/layout/IconCircleList"/>
    <dgm:cxn modelId="{622F4774-E7FF-4AA1-B01A-FA9FB1C7C4B7}" type="presParOf" srcId="{DB364A16-C19F-48C2-B5B3-6E91D31C44F8}" destId="{FD08D0BF-E460-489A-B198-21F95EA12FD2}" srcOrd="0" destOrd="0" presId="urn:microsoft.com/office/officeart/2018/2/layout/IconCircleList"/>
    <dgm:cxn modelId="{F09C97AF-401F-4ABA-A25C-5628ED647901}" type="presParOf" srcId="{DB364A16-C19F-48C2-B5B3-6E91D31C44F8}" destId="{4C6E14CA-450B-4CB5-81B5-CEC331BFCB4C}" srcOrd="1" destOrd="0" presId="urn:microsoft.com/office/officeart/2018/2/layout/IconCircleList"/>
    <dgm:cxn modelId="{D7688DC0-DCC5-4FA7-B7E4-F7B0575E9F98}" type="presParOf" srcId="{DB364A16-C19F-48C2-B5B3-6E91D31C44F8}" destId="{94C25216-248E-4D31-8A56-FB07257381D7}" srcOrd="2" destOrd="0" presId="urn:microsoft.com/office/officeart/2018/2/layout/IconCircleList"/>
    <dgm:cxn modelId="{A421BAA1-80F3-45AD-AAAF-990BA9EE461D}" type="presParOf" srcId="{DB364A16-C19F-48C2-B5B3-6E91D31C44F8}" destId="{5A74BBAA-D271-4632-9922-E7CD0C4E1106}" srcOrd="3" destOrd="0" presId="urn:microsoft.com/office/officeart/2018/2/layout/IconCircleList"/>
    <dgm:cxn modelId="{95CBAF1E-52D8-4A40-9989-FF0E585BBBEF}" type="presParOf" srcId="{F1972D8A-17E0-426F-9D5A-90152A9FED8C}" destId="{70B91A58-81F0-456D-ABDA-0980A3FA9230}" srcOrd="5" destOrd="0" presId="urn:microsoft.com/office/officeart/2018/2/layout/IconCircleList"/>
    <dgm:cxn modelId="{97D2447E-A50B-46B4-BAE8-454C16DAACBB}" type="presParOf" srcId="{F1972D8A-17E0-426F-9D5A-90152A9FED8C}" destId="{7D7466E4-968D-4AE0-A369-F7BC2EEB53F3}" srcOrd="6" destOrd="0" presId="urn:microsoft.com/office/officeart/2018/2/layout/IconCircleList"/>
    <dgm:cxn modelId="{AD76CF03-DAB7-4766-BA04-6E3AB26E4D6C}" type="presParOf" srcId="{7D7466E4-968D-4AE0-A369-F7BC2EEB53F3}" destId="{527A0DE0-34E9-47C1-A48E-B071E945EEB4}" srcOrd="0" destOrd="0" presId="urn:microsoft.com/office/officeart/2018/2/layout/IconCircleList"/>
    <dgm:cxn modelId="{3157F2C6-2D42-4218-8A9C-78698DEADA7F}" type="presParOf" srcId="{7D7466E4-968D-4AE0-A369-F7BC2EEB53F3}" destId="{D69F0B47-0219-476F-9491-D7BD9F3CD46E}" srcOrd="1" destOrd="0" presId="urn:microsoft.com/office/officeart/2018/2/layout/IconCircleList"/>
    <dgm:cxn modelId="{B9902F1D-657F-47A6-92C7-DEAC8F49FBC6}" type="presParOf" srcId="{7D7466E4-968D-4AE0-A369-F7BC2EEB53F3}" destId="{822D9BD7-455C-4405-BEA9-129E37BDD3D9}" srcOrd="2" destOrd="0" presId="urn:microsoft.com/office/officeart/2018/2/layout/IconCircleList"/>
    <dgm:cxn modelId="{192C6223-B940-4580-8AD8-09977709E704}" type="presParOf" srcId="{7D7466E4-968D-4AE0-A369-F7BC2EEB53F3}" destId="{DBEB9B87-D92D-484F-9EEF-F6E32DB70A2F}" srcOrd="3" destOrd="0" presId="urn:microsoft.com/office/officeart/2018/2/layout/IconCircleList"/>
    <dgm:cxn modelId="{C46FB80C-F9C1-4323-9D25-235742982E38}" type="presParOf" srcId="{F1972D8A-17E0-426F-9D5A-90152A9FED8C}" destId="{608B1E78-9FFA-4C12-B8AC-5C22C9174C73}" srcOrd="7" destOrd="0" presId="urn:microsoft.com/office/officeart/2018/2/layout/IconCircleList"/>
    <dgm:cxn modelId="{11D5370B-5F7A-4A93-95C6-6CEE3D4B4B67}" type="presParOf" srcId="{F1972D8A-17E0-426F-9D5A-90152A9FED8C}" destId="{2086F45F-C514-4375-A83A-88F23D3CF072}" srcOrd="8" destOrd="0" presId="urn:microsoft.com/office/officeart/2018/2/layout/IconCircleList"/>
    <dgm:cxn modelId="{0743DCA7-A571-4FD8-93DB-C2E985A61DAA}" type="presParOf" srcId="{2086F45F-C514-4375-A83A-88F23D3CF072}" destId="{134E6173-CCD6-4963-B0BC-C460FD1B5D97}" srcOrd="0" destOrd="0" presId="urn:microsoft.com/office/officeart/2018/2/layout/IconCircleList"/>
    <dgm:cxn modelId="{74992F76-12C2-435B-97E8-4FA0A34428AD}" type="presParOf" srcId="{2086F45F-C514-4375-A83A-88F23D3CF072}" destId="{8B0BB9B2-EFF2-457B-9C26-ABE8A4EB92FF}" srcOrd="1" destOrd="0" presId="urn:microsoft.com/office/officeart/2018/2/layout/IconCircleList"/>
    <dgm:cxn modelId="{EF8AD7F3-C9E7-478F-9411-1FD3710C3F24}" type="presParOf" srcId="{2086F45F-C514-4375-A83A-88F23D3CF072}" destId="{CDBEC086-D753-4659-8B3D-BEFBCDDA4DC2}" srcOrd="2" destOrd="0" presId="urn:microsoft.com/office/officeart/2018/2/layout/IconCircleList"/>
    <dgm:cxn modelId="{B4B7045F-7075-4E07-B80D-A09EE934CCA6}" type="presParOf" srcId="{2086F45F-C514-4375-A83A-88F23D3CF072}" destId="{14074B08-1BC1-4E7C-A767-BC8C0790C0D5}" srcOrd="3" destOrd="0" presId="urn:microsoft.com/office/officeart/2018/2/layout/IconCircleList"/>
    <dgm:cxn modelId="{72B2FE92-71E7-466C-AC22-BE3EE560B09C}" type="presParOf" srcId="{F1972D8A-17E0-426F-9D5A-90152A9FED8C}" destId="{AA090D40-DD0A-492F-AA44-B7010E1D7372}" srcOrd="9" destOrd="0" presId="urn:microsoft.com/office/officeart/2018/2/layout/IconCircleList"/>
    <dgm:cxn modelId="{87C3335A-FF90-4018-B491-33B9300E72B8}" type="presParOf" srcId="{F1972D8A-17E0-426F-9D5A-90152A9FED8C}" destId="{2D4C4865-DBED-4E12-A908-C0BCDDE66E34}" srcOrd="10" destOrd="0" presId="urn:microsoft.com/office/officeart/2018/2/layout/IconCircleList"/>
    <dgm:cxn modelId="{E5CB61C7-CD48-489A-A6EA-61737FAF0225}" type="presParOf" srcId="{2D4C4865-DBED-4E12-A908-C0BCDDE66E34}" destId="{32418227-73FB-47A8-885C-17D9940447B0}" srcOrd="0" destOrd="0" presId="urn:microsoft.com/office/officeart/2018/2/layout/IconCircleList"/>
    <dgm:cxn modelId="{EC35573A-9C98-41E8-9D31-38EABFC65613}" type="presParOf" srcId="{2D4C4865-DBED-4E12-A908-C0BCDDE66E34}" destId="{1517C6AF-8727-4977-8754-F131E523E1D7}" srcOrd="1" destOrd="0" presId="urn:microsoft.com/office/officeart/2018/2/layout/IconCircleList"/>
    <dgm:cxn modelId="{1C8F9A67-5DA8-428B-9FA5-2211DA666A62}" type="presParOf" srcId="{2D4C4865-DBED-4E12-A908-C0BCDDE66E34}" destId="{1184B925-EFBD-422F-86FE-AD8377794BFC}" srcOrd="2" destOrd="0" presId="urn:microsoft.com/office/officeart/2018/2/layout/IconCircleList"/>
    <dgm:cxn modelId="{F86850D7-30E9-4A3B-9D3A-B1DD2794A829}" type="presParOf" srcId="{2D4C4865-DBED-4E12-A908-C0BCDDE66E34}" destId="{A8923262-D7F2-446C-8BC9-60877625F0F8}"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3CB68FB-6DCE-49C8-9E6A-B46339326BA4}"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8BD1311-3164-4B09-A85F-2B6632BC44E1}">
      <dgm:prSet/>
      <dgm:spPr/>
      <dgm:t>
        <a:bodyPr/>
        <a:lstStyle/>
        <a:p>
          <a:r>
            <a:rPr lang="en-US" dirty="0"/>
            <a:t>Now – Allocation is Constrained by the Location of Donor and Recipient </a:t>
          </a:r>
        </a:p>
      </dgm:t>
    </dgm:pt>
    <dgm:pt modelId="{6F10BF78-BD76-4D7C-B3E0-A30C08D178B9}" type="parTrans" cxnId="{E3FA968F-C11F-4023-8A40-B0853DCC6936}">
      <dgm:prSet/>
      <dgm:spPr/>
      <dgm:t>
        <a:bodyPr/>
        <a:lstStyle/>
        <a:p>
          <a:endParaRPr lang="en-US"/>
        </a:p>
      </dgm:t>
    </dgm:pt>
    <dgm:pt modelId="{854BCFE6-6BFE-421C-B69E-355EF183FBE4}" type="sibTrans" cxnId="{E3FA968F-C11F-4023-8A40-B0853DCC6936}">
      <dgm:prSet/>
      <dgm:spPr/>
      <dgm:t>
        <a:bodyPr/>
        <a:lstStyle/>
        <a:p>
          <a:endParaRPr lang="en-US"/>
        </a:p>
      </dgm:t>
    </dgm:pt>
    <dgm:pt modelId="{6CE900D3-0B54-4F28-9B11-C07FE471304F}">
      <dgm:prSet/>
      <dgm:spPr/>
      <dgm:t>
        <a:bodyPr/>
        <a:lstStyle/>
        <a:p>
          <a:r>
            <a:rPr lang="en-US" dirty="0"/>
            <a:t>2020 – Allocation is Expanded Geographically </a:t>
          </a:r>
        </a:p>
      </dgm:t>
    </dgm:pt>
    <dgm:pt modelId="{B1A522BD-D6AC-47AF-BA54-B984A6C3E39D}" type="parTrans" cxnId="{A9B80803-5D31-4266-8F8F-CE943E2890EA}">
      <dgm:prSet/>
      <dgm:spPr/>
      <dgm:t>
        <a:bodyPr/>
        <a:lstStyle/>
        <a:p>
          <a:endParaRPr lang="en-US"/>
        </a:p>
      </dgm:t>
    </dgm:pt>
    <dgm:pt modelId="{D17B6B7F-AE87-4B58-BA26-293D20162C67}" type="sibTrans" cxnId="{A9B80803-5D31-4266-8F8F-CE943E2890EA}">
      <dgm:prSet/>
      <dgm:spPr/>
      <dgm:t>
        <a:bodyPr/>
        <a:lstStyle/>
        <a:p>
          <a:endParaRPr lang="en-US"/>
        </a:p>
      </dgm:t>
    </dgm:pt>
    <dgm:pt modelId="{26DC1DC8-4981-4F4F-935E-BEE813D07C32}" type="pres">
      <dgm:prSet presAssocID="{83CB68FB-6DCE-49C8-9E6A-B46339326BA4}" presName="linear" presStyleCnt="0">
        <dgm:presLayoutVars>
          <dgm:animLvl val="lvl"/>
          <dgm:resizeHandles val="exact"/>
        </dgm:presLayoutVars>
      </dgm:prSet>
      <dgm:spPr/>
      <dgm:t>
        <a:bodyPr/>
        <a:lstStyle/>
        <a:p>
          <a:endParaRPr lang="en-US"/>
        </a:p>
      </dgm:t>
    </dgm:pt>
    <dgm:pt modelId="{4B18D458-A503-4C4A-90C1-AB561B9F457A}" type="pres">
      <dgm:prSet presAssocID="{48BD1311-3164-4B09-A85F-2B6632BC44E1}" presName="parentText" presStyleLbl="node1" presStyleIdx="0" presStyleCnt="2">
        <dgm:presLayoutVars>
          <dgm:chMax val="0"/>
          <dgm:bulletEnabled val="1"/>
        </dgm:presLayoutVars>
      </dgm:prSet>
      <dgm:spPr/>
      <dgm:t>
        <a:bodyPr/>
        <a:lstStyle/>
        <a:p>
          <a:endParaRPr lang="en-US"/>
        </a:p>
      </dgm:t>
    </dgm:pt>
    <dgm:pt modelId="{53135FCC-DEC2-BA42-907A-089C1D42DCCD}" type="pres">
      <dgm:prSet presAssocID="{854BCFE6-6BFE-421C-B69E-355EF183FBE4}" presName="spacer" presStyleCnt="0"/>
      <dgm:spPr/>
    </dgm:pt>
    <dgm:pt modelId="{BCFA3BC2-1E48-6D4F-AF80-CCE1483CE383}" type="pres">
      <dgm:prSet presAssocID="{6CE900D3-0B54-4F28-9B11-C07FE471304F}" presName="parentText" presStyleLbl="node1" presStyleIdx="1" presStyleCnt="2">
        <dgm:presLayoutVars>
          <dgm:chMax val="0"/>
          <dgm:bulletEnabled val="1"/>
        </dgm:presLayoutVars>
      </dgm:prSet>
      <dgm:spPr/>
      <dgm:t>
        <a:bodyPr/>
        <a:lstStyle/>
        <a:p>
          <a:endParaRPr lang="en-US"/>
        </a:p>
      </dgm:t>
    </dgm:pt>
  </dgm:ptLst>
  <dgm:cxnLst>
    <dgm:cxn modelId="{E3FA968F-C11F-4023-8A40-B0853DCC6936}" srcId="{83CB68FB-6DCE-49C8-9E6A-B46339326BA4}" destId="{48BD1311-3164-4B09-A85F-2B6632BC44E1}" srcOrd="0" destOrd="0" parTransId="{6F10BF78-BD76-4D7C-B3E0-A30C08D178B9}" sibTransId="{854BCFE6-6BFE-421C-B69E-355EF183FBE4}"/>
    <dgm:cxn modelId="{F7468F6D-B84C-A54C-ABA5-B50E0E13FC3E}" type="presOf" srcId="{48BD1311-3164-4B09-A85F-2B6632BC44E1}" destId="{4B18D458-A503-4C4A-90C1-AB561B9F457A}" srcOrd="0" destOrd="0" presId="urn:microsoft.com/office/officeart/2005/8/layout/vList2"/>
    <dgm:cxn modelId="{A9B80803-5D31-4266-8F8F-CE943E2890EA}" srcId="{83CB68FB-6DCE-49C8-9E6A-B46339326BA4}" destId="{6CE900D3-0B54-4F28-9B11-C07FE471304F}" srcOrd="1" destOrd="0" parTransId="{B1A522BD-D6AC-47AF-BA54-B984A6C3E39D}" sibTransId="{D17B6B7F-AE87-4B58-BA26-293D20162C67}"/>
    <dgm:cxn modelId="{B92EE1E4-35FE-5F40-A34D-85FAD7811036}" type="presOf" srcId="{6CE900D3-0B54-4F28-9B11-C07FE471304F}" destId="{BCFA3BC2-1E48-6D4F-AF80-CCE1483CE383}" srcOrd="0" destOrd="0" presId="urn:microsoft.com/office/officeart/2005/8/layout/vList2"/>
    <dgm:cxn modelId="{C206465E-1BDB-5448-B4D9-74CD6A88DAF0}" type="presOf" srcId="{83CB68FB-6DCE-49C8-9E6A-B46339326BA4}" destId="{26DC1DC8-4981-4F4F-935E-BEE813D07C32}" srcOrd="0" destOrd="0" presId="urn:microsoft.com/office/officeart/2005/8/layout/vList2"/>
    <dgm:cxn modelId="{D0EC9ADA-2566-8F44-91B0-13E77369BAA8}" type="presParOf" srcId="{26DC1DC8-4981-4F4F-935E-BEE813D07C32}" destId="{4B18D458-A503-4C4A-90C1-AB561B9F457A}" srcOrd="0" destOrd="0" presId="urn:microsoft.com/office/officeart/2005/8/layout/vList2"/>
    <dgm:cxn modelId="{EA7F597C-146D-5D41-A810-46A076AFC907}" type="presParOf" srcId="{26DC1DC8-4981-4F4F-935E-BEE813D07C32}" destId="{53135FCC-DEC2-BA42-907A-089C1D42DCCD}" srcOrd="1" destOrd="0" presId="urn:microsoft.com/office/officeart/2005/8/layout/vList2"/>
    <dgm:cxn modelId="{F29628FD-73BB-B545-B665-DB902280F02D}" type="presParOf" srcId="{26DC1DC8-4981-4F4F-935E-BEE813D07C32}" destId="{BCFA3BC2-1E48-6D4F-AF80-CCE1483CE383}"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6D0D33-BCDB-4B0E-9526-405AC97F85CF}"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8CE274A9-40B7-4583-B433-A9948BC6AA35}">
      <dgm:prSet/>
      <dgm:spPr/>
      <dgm:t>
        <a:bodyPr/>
        <a:lstStyle/>
        <a:p>
          <a:r>
            <a:rPr lang="en-US"/>
            <a:t>Policy Problems Define Policy Solutions:</a:t>
          </a:r>
        </a:p>
      </dgm:t>
    </dgm:pt>
    <dgm:pt modelId="{E6F634E3-5B24-4E30-B6EC-20BF5BA37D74}" type="parTrans" cxnId="{93552158-766B-4A02-843C-102868E0BD4B}">
      <dgm:prSet/>
      <dgm:spPr/>
      <dgm:t>
        <a:bodyPr/>
        <a:lstStyle/>
        <a:p>
          <a:endParaRPr lang="en-US"/>
        </a:p>
      </dgm:t>
    </dgm:pt>
    <dgm:pt modelId="{8CBE7657-1D97-4047-9FB2-7D0364A57BED}" type="sibTrans" cxnId="{93552158-766B-4A02-843C-102868E0BD4B}">
      <dgm:prSet/>
      <dgm:spPr/>
      <dgm:t>
        <a:bodyPr/>
        <a:lstStyle/>
        <a:p>
          <a:endParaRPr lang="en-US"/>
        </a:p>
      </dgm:t>
    </dgm:pt>
    <dgm:pt modelId="{BD032E4F-F497-40BE-8DB2-B840A92AFB86}">
      <dgm:prSet/>
      <dgm:spPr/>
      <dgm:t>
        <a:bodyPr/>
        <a:lstStyle/>
        <a:p>
          <a:r>
            <a:rPr lang="en-US"/>
            <a:t>Proposed Problem – Limited Location </a:t>
          </a:r>
        </a:p>
      </dgm:t>
    </dgm:pt>
    <dgm:pt modelId="{8EC65EEF-3F1D-4E71-A9F4-4C2376B7739F}" type="parTrans" cxnId="{C354C778-FA20-4428-B16D-EA12AE466980}">
      <dgm:prSet/>
      <dgm:spPr/>
      <dgm:t>
        <a:bodyPr/>
        <a:lstStyle/>
        <a:p>
          <a:endParaRPr lang="en-US"/>
        </a:p>
      </dgm:t>
    </dgm:pt>
    <dgm:pt modelId="{34430433-1C9A-4ADE-9626-8A366E483B32}" type="sibTrans" cxnId="{C354C778-FA20-4428-B16D-EA12AE466980}">
      <dgm:prSet/>
      <dgm:spPr/>
      <dgm:t>
        <a:bodyPr/>
        <a:lstStyle/>
        <a:p>
          <a:endParaRPr lang="en-US"/>
        </a:p>
      </dgm:t>
    </dgm:pt>
    <dgm:pt modelId="{45DF8248-310C-461D-BB0B-A958C93FC44F}">
      <dgm:prSet/>
      <dgm:spPr/>
      <dgm:t>
        <a:bodyPr/>
        <a:lstStyle/>
        <a:p>
          <a:r>
            <a:rPr lang="en-US" dirty="0"/>
            <a:t>Proposed Solution –  Geographic Expansion  </a:t>
          </a:r>
        </a:p>
      </dgm:t>
    </dgm:pt>
    <dgm:pt modelId="{B31F947A-902F-459F-A517-DC5C01E9C462}" type="parTrans" cxnId="{822341E7-E5FB-4A56-A995-DA73ADCC0CDB}">
      <dgm:prSet/>
      <dgm:spPr/>
      <dgm:t>
        <a:bodyPr/>
        <a:lstStyle/>
        <a:p>
          <a:endParaRPr lang="en-US"/>
        </a:p>
      </dgm:t>
    </dgm:pt>
    <dgm:pt modelId="{45638667-0E5E-4888-9675-1446E2D1FEA6}" type="sibTrans" cxnId="{822341E7-E5FB-4A56-A995-DA73ADCC0CDB}">
      <dgm:prSet/>
      <dgm:spPr/>
      <dgm:t>
        <a:bodyPr/>
        <a:lstStyle/>
        <a:p>
          <a:endParaRPr lang="en-US"/>
        </a:p>
      </dgm:t>
    </dgm:pt>
    <dgm:pt modelId="{7D0FE9EC-677A-4CDF-AB21-B0506AE7B078}">
      <dgm:prSet/>
      <dgm:spPr/>
      <dgm:t>
        <a:bodyPr/>
        <a:lstStyle/>
        <a:p>
          <a:r>
            <a:rPr lang="en-US"/>
            <a:t>Alternative Perspective - Focus on Acquiring More Organs:</a:t>
          </a:r>
        </a:p>
      </dgm:t>
    </dgm:pt>
    <dgm:pt modelId="{3B710AB3-BE82-480B-AC7A-681280640E4A}" type="parTrans" cxnId="{937A252F-6793-4775-B5CB-57E7E4703781}">
      <dgm:prSet/>
      <dgm:spPr/>
      <dgm:t>
        <a:bodyPr/>
        <a:lstStyle/>
        <a:p>
          <a:endParaRPr lang="en-US"/>
        </a:p>
      </dgm:t>
    </dgm:pt>
    <dgm:pt modelId="{AC85AFDD-8AF0-4951-A5D3-521C86467E28}" type="sibTrans" cxnId="{937A252F-6793-4775-B5CB-57E7E4703781}">
      <dgm:prSet/>
      <dgm:spPr/>
      <dgm:t>
        <a:bodyPr/>
        <a:lstStyle/>
        <a:p>
          <a:endParaRPr lang="en-US"/>
        </a:p>
      </dgm:t>
    </dgm:pt>
    <dgm:pt modelId="{B310EA84-A889-4F64-83AD-B1BA932AC987}">
      <dgm:prSet/>
      <dgm:spPr/>
      <dgm:t>
        <a:bodyPr/>
        <a:lstStyle/>
        <a:p>
          <a:r>
            <a:rPr lang="en-US"/>
            <a:t>Increase Donors</a:t>
          </a:r>
        </a:p>
      </dgm:t>
    </dgm:pt>
    <dgm:pt modelId="{48E99076-4457-47A2-A840-B1A0C5EECFFD}" type="parTrans" cxnId="{1948245C-6AA0-4F27-896B-30CA50885C72}">
      <dgm:prSet/>
      <dgm:spPr/>
      <dgm:t>
        <a:bodyPr/>
        <a:lstStyle/>
        <a:p>
          <a:endParaRPr lang="en-US"/>
        </a:p>
      </dgm:t>
    </dgm:pt>
    <dgm:pt modelId="{586CA818-2A66-4ACC-8E98-6CF47823699C}" type="sibTrans" cxnId="{1948245C-6AA0-4F27-896B-30CA50885C72}">
      <dgm:prSet/>
      <dgm:spPr/>
      <dgm:t>
        <a:bodyPr/>
        <a:lstStyle/>
        <a:p>
          <a:endParaRPr lang="en-US"/>
        </a:p>
      </dgm:t>
    </dgm:pt>
    <dgm:pt modelId="{D09A69EB-D66F-45D8-BC4C-1753BC9FB4B9}">
      <dgm:prSet/>
      <dgm:spPr/>
      <dgm:t>
        <a:bodyPr/>
        <a:lstStyle/>
        <a:p>
          <a:r>
            <a:rPr lang="en-US"/>
            <a:t>Use Rejected Organs</a:t>
          </a:r>
        </a:p>
      </dgm:t>
    </dgm:pt>
    <dgm:pt modelId="{13A65284-70D3-4D1D-81A6-A94852E0DA07}" type="parTrans" cxnId="{B55E6676-9580-4E29-B28D-0D29E3149811}">
      <dgm:prSet/>
      <dgm:spPr/>
      <dgm:t>
        <a:bodyPr/>
        <a:lstStyle/>
        <a:p>
          <a:endParaRPr lang="en-US"/>
        </a:p>
      </dgm:t>
    </dgm:pt>
    <dgm:pt modelId="{90C64876-CCB8-4647-A717-912B133F4F6E}" type="sibTrans" cxnId="{B55E6676-9580-4E29-B28D-0D29E3149811}">
      <dgm:prSet/>
      <dgm:spPr/>
      <dgm:t>
        <a:bodyPr/>
        <a:lstStyle/>
        <a:p>
          <a:endParaRPr lang="en-US"/>
        </a:p>
      </dgm:t>
    </dgm:pt>
    <dgm:pt modelId="{647A9CD7-51FE-CC42-B612-AE7B62361199}" type="pres">
      <dgm:prSet presAssocID="{8C6D0D33-BCDB-4B0E-9526-405AC97F85CF}" presName="linear" presStyleCnt="0">
        <dgm:presLayoutVars>
          <dgm:animLvl val="lvl"/>
          <dgm:resizeHandles val="exact"/>
        </dgm:presLayoutVars>
      </dgm:prSet>
      <dgm:spPr/>
      <dgm:t>
        <a:bodyPr/>
        <a:lstStyle/>
        <a:p>
          <a:endParaRPr lang="en-US"/>
        </a:p>
      </dgm:t>
    </dgm:pt>
    <dgm:pt modelId="{AF9A38FF-AE7A-1942-AA38-BE5ED168A548}" type="pres">
      <dgm:prSet presAssocID="{8CE274A9-40B7-4583-B433-A9948BC6AA35}" presName="parentText" presStyleLbl="node1" presStyleIdx="0" presStyleCnt="2">
        <dgm:presLayoutVars>
          <dgm:chMax val="0"/>
          <dgm:bulletEnabled val="1"/>
        </dgm:presLayoutVars>
      </dgm:prSet>
      <dgm:spPr/>
      <dgm:t>
        <a:bodyPr/>
        <a:lstStyle/>
        <a:p>
          <a:endParaRPr lang="en-US"/>
        </a:p>
      </dgm:t>
    </dgm:pt>
    <dgm:pt modelId="{65A729B5-AF8A-AD47-B2CA-BFC9B6E8AB62}" type="pres">
      <dgm:prSet presAssocID="{8CE274A9-40B7-4583-B433-A9948BC6AA35}" presName="childText" presStyleLbl="revTx" presStyleIdx="0" presStyleCnt="2">
        <dgm:presLayoutVars>
          <dgm:bulletEnabled val="1"/>
        </dgm:presLayoutVars>
      </dgm:prSet>
      <dgm:spPr/>
      <dgm:t>
        <a:bodyPr/>
        <a:lstStyle/>
        <a:p>
          <a:endParaRPr lang="en-US"/>
        </a:p>
      </dgm:t>
    </dgm:pt>
    <dgm:pt modelId="{C5969729-0542-8548-B63E-A2779EDE7305}" type="pres">
      <dgm:prSet presAssocID="{7D0FE9EC-677A-4CDF-AB21-B0506AE7B078}" presName="parentText" presStyleLbl="node1" presStyleIdx="1" presStyleCnt="2">
        <dgm:presLayoutVars>
          <dgm:chMax val="0"/>
          <dgm:bulletEnabled val="1"/>
        </dgm:presLayoutVars>
      </dgm:prSet>
      <dgm:spPr/>
      <dgm:t>
        <a:bodyPr/>
        <a:lstStyle/>
        <a:p>
          <a:endParaRPr lang="en-US"/>
        </a:p>
      </dgm:t>
    </dgm:pt>
    <dgm:pt modelId="{70042FFE-156C-F24E-B5FC-39B36E7DCBFE}" type="pres">
      <dgm:prSet presAssocID="{7D0FE9EC-677A-4CDF-AB21-B0506AE7B078}" presName="childText" presStyleLbl="revTx" presStyleIdx="1" presStyleCnt="2">
        <dgm:presLayoutVars>
          <dgm:bulletEnabled val="1"/>
        </dgm:presLayoutVars>
      </dgm:prSet>
      <dgm:spPr/>
      <dgm:t>
        <a:bodyPr/>
        <a:lstStyle/>
        <a:p>
          <a:endParaRPr lang="en-US"/>
        </a:p>
      </dgm:t>
    </dgm:pt>
  </dgm:ptLst>
  <dgm:cxnLst>
    <dgm:cxn modelId="{93552158-766B-4A02-843C-102868E0BD4B}" srcId="{8C6D0D33-BCDB-4B0E-9526-405AC97F85CF}" destId="{8CE274A9-40B7-4583-B433-A9948BC6AA35}" srcOrd="0" destOrd="0" parTransId="{E6F634E3-5B24-4E30-B6EC-20BF5BA37D74}" sibTransId="{8CBE7657-1D97-4047-9FB2-7D0364A57BED}"/>
    <dgm:cxn modelId="{C354C778-FA20-4428-B16D-EA12AE466980}" srcId="{8CE274A9-40B7-4583-B433-A9948BC6AA35}" destId="{BD032E4F-F497-40BE-8DB2-B840A92AFB86}" srcOrd="0" destOrd="0" parTransId="{8EC65EEF-3F1D-4E71-A9F4-4C2376B7739F}" sibTransId="{34430433-1C9A-4ADE-9626-8A366E483B32}"/>
    <dgm:cxn modelId="{B55E6676-9580-4E29-B28D-0D29E3149811}" srcId="{7D0FE9EC-677A-4CDF-AB21-B0506AE7B078}" destId="{D09A69EB-D66F-45D8-BC4C-1753BC9FB4B9}" srcOrd="1" destOrd="0" parTransId="{13A65284-70D3-4D1D-81A6-A94852E0DA07}" sibTransId="{90C64876-CCB8-4647-A717-912B133F4F6E}"/>
    <dgm:cxn modelId="{ECE3448A-E87D-FE42-9B89-3A466E0900F7}" type="presOf" srcId="{45DF8248-310C-461D-BB0B-A958C93FC44F}" destId="{65A729B5-AF8A-AD47-B2CA-BFC9B6E8AB62}" srcOrd="0" destOrd="1" presId="urn:microsoft.com/office/officeart/2005/8/layout/vList2"/>
    <dgm:cxn modelId="{3EBC58C0-A6A6-4B41-AB4B-126087E8650A}" type="presOf" srcId="{D09A69EB-D66F-45D8-BC4C-1753BC9FB4B9}" destId="{70042FFE-156C-F24E-B5FC-39B36E7DCBFE}" srcOrd="0" destOrd="1" presId="urn:microsoft.com/office/officeart/2005/8/layout/vList2"/>
    <dgm:cxn modelId="{2CD6F8B3-57CE-C24B-8BA9-070A00C7C929}" type="presOf" srcId="{8C6D0D33-BCDB-4B0E-9526-405AC97F85CF}" destId="{647A9CD7-51FE-CC42-B612-AE7B62361199}" srcOrd="0" destOrd="0" presId="urn:microsoft.com/office/officeart/2005/8/layout/vList2"/>
    <dgm:cxn modelId="{937A252F-6793-4775-B5CB-57E7E4703781}" srcId="{8C6D0D33-BCDB-4B0E-9526-405AC97F85CF}" destId="{7D0FE9EC-677A-4CDF-AB21-B0506AE7B078}" srcOrd="1" destOrd="0" parTransId="{3B710AB3-BE82-480B-AC7A-681280640E4A}" sibTransId="{AC85AFDD-8AF0-4951-A5D3-521C86467E28}"/>
    <dgm:cxn modelId="{0F0DE0BE-286F-6042-B814-B478D550029B}" type="presOf" srcId="{7D0FE9EC-677A-4CDF-AB21-B0506AE7B078}" destId="{C5969729-0542-8548-B63E-A2779EDE7305}" srcOrd="0" destOrd="0" presId="urn:microsoft.com/office/officeart/2005/8/layout/vList2"/>
    <dgm:cxn modelId="{822341E7-E5FB-4A56-A995-DA73ADCC0CDB}" srcId="{8CE274A9-40B7-4583-B433-A9948BC6AA35}" destId="{45DF8248-310C-461D-BB0B-A958C93FC44F}" srcOrd="1" destOrd="0" parTransId="{B31F947A-902F-459F-A517-DC5C01E9C462}" sibTransId="{45638667-0E5E-4888-9675-1446E2D1FEA6}"/>
    <dgm:cxn modelId="{1948245C-6AA0-4F27-896B-30CA50885C72}" srcId="{7D0FE9EC-677A-4CDF-AB21-B0506AE7B078}" destId="{B310EA84-A889-4F64-83AD-B1BA932AC987}" srcOrd="0" destOrd="0" parTransId="{48E99076-4457-47A2-A840-B1A0C5EECFFD}" sibTransId="{586CA818-2A66-4ACC-8E98-6CF47823699C}"/>
    <dgm:cxn modelId="{C4B487EF-BAA1-0C42-A221-4D8DA2C44B81}" type="presOf" srcId="{B310EA84-A889-4F64-83AD-B1BA932AC987}" destId="{70042FFE-156C-F24E-B5FC-39B36E7DCBFE}" srcOrd="0" destOrd="0" presId="urn:microsoft.com/office/officeart/2005/8/layout/vList2"/>
    <dgm:cxn modelId="{E18F430C-7BB0-644E-9F22-677948533DB9}" type="presOf" srcId="{BD032E4F-F497-40BE-8DB2-B840A92AFB86}" destId="{65A729B5-AF8A-AD47-B2CA-BFC9B6E8AB62}" srcOrd="0" destOrd="0" presId="urn:microsoft.com/office/officeart/2005/8/layout/vList2"/>
    <dgm:cxn modelId="{0F157A8E-78FE-7A4F-A5C2-7CBFD0168D09}" type="presOf" srcId="{8CE274A9-40B7-4583-B433-A9948BC6AA35}" destId="{AF9A38FF-AE7A-1942-AA38-BE5ED168A548}" srcOrd="0" destOrd="0" presId="urn:microsoft.com/office/officeart/2005/8/layout/vList2"/>
    <dgm:cxn modelId="{B539350F-3207-624E-8CF9-5E54EF463682}" type="presParOf" srcId="{647A9CD7-51FE-CC42-B612-AE7B62361199}" destId="{AF9A38FF-AE7A-1942-AA38-BE5ED168A548}" srcOrd="0" destOrd="0" presId="urn:microsoft.com/office/officeart/2005/8/layout/vList2"/>
    <dgm:cxn modelId="{8E7A7504-1A2D-0F43-8F4A-A2BE38177A53}" type="presParOf" srcId="{647A9CD7-51FE-CC42-B612-AE7B62361199}" destId="{65A729B5-AF8A-AD47-B2CA-BFC9B6E8AB62}" srcOrd="1" destOrd="0" presId="urn:microsoft.com/office/officeart/2005/8/layout/vList2"/>
    <dgm:cxn modelId="{01861732-8AEE-854E-80CC-5F78636D0563}" type="presParOf" srcId="{647A9CD7-51FE-CC42-B612-AE7B62361199}" destId="{C5969729-0542-8548-B63E-A2779EDE7305}" srcOrd="2" destOrd="0" presId="urn:microsoft.com/office/officeart/2005/8/layout/vList2"/>
    <dgm:cxn modelId="{CEC45C6B-525E-3441-AF03-70B20763918B}" type="presParOf" srcId="{647A9CD7-51FE-CC42-B612-AE7B62361199}" destId="{70042FFE-156C-F24E-B5FC-39B36E7DCBFE}"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99C22-83E3-4CCD-92E4-FAAA3AB86662}">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81CFFCB-9626-4B99-93E9-E2DBEA26EBAA}">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B76DAD2-5B37-4763-9485-DB1AF2C21084}">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90000"/>
            </a:lnSpc>
            <a:spcBef>
              <a:spcPct val="0"/>
            </a:spcBef>
            <a:spcAft>
              <a:spcPct val="35000"/>
            </a:spcAft>
          </a:pPr>
          <a:r>
            <a:rPr lang="en-US" sz="2200" kern="1200" dirty="0"/>
            <a:t>Overview of Organ Procurement and Allocation Policy Process</a:t>
          </a:r>
        </a:p>
      </dsp:txBody>
      <dsp:txXfrm>
        <a:off x="1429899" y="2442"/>
        <a:ext cx="5083704" cy="1238008"/>
      </dsp:txXfrm>
    </dsp:sp>
    <dsp:sp modelId="{8BF1E23A-5379-4B45-BFF2-9BFCF90B33E0}">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9EF639-E96A-4139-897E-7A0F99CF8933}">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5A006F-9FF3-40D4-A25A-B420B159EDE3}">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90000"/>
            </a:lnSpc>
            <a:spcBef>
              <a:spcPct val="0"/>
            </a:spcBef>
            <a:spcAft>
              <a:spcPct val="35000"/>
            </a:spcAft>
          </a:pPr>
          <a:r>
            <a:rPr lang="en-US" sz="2200" kern="1200"/>
            <a:t>Changes to Kidney and Pancreas Organ Allocation </a:t>
          </a:r>
        </a:p>
      </dsp:txBody>
      <dsp:txXfrm>
        <a:off x="1429899" y="1549953"/>
        <a:ext cx="5083704" cy="1238008"/>
      </dsp:txXfrm>
    </dsp:sp>
    <dsp:sp modelId="{919DD957-1ED6-4C0E-B83F-C0FA31A329DD}">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120AE5-3F23-4CCA-BF96-50D0CD75014C}">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AA9B1B-8D2B-4779-BDC6-A601BD307DF3}">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90000"/>
            </a:lnSpc>
            <a:spcBef>
              <a:spcPct val="0"/>
            </a:spcBef>
            <a:spcAft>
              <a:spcPct val="35000"/>
            </a:spcAft>
          </a:pPr>
          <a:r>
            <a:rPr lang="en-US" sz="2200" kern="1200"/>
            <a:t>Impact on the State of Florida and the University of Florida</a:t>
          </a:r>
        </a:p>
      </dsp:txBody>
      <dsp:txXfrm>
        <a:off x="1429899" y="3097464"/>
        <a:ext cx="5083704" cy="1238008"/>
      </dsp:txXfrm>
    </dsp:sp>
    <dsp:sp modelId="{96B6FF08-8942-4A59-B138-3341864B8783}">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547A46-3A8B-4201-A214-FCC8188BD3DD}">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315D381-6CD2-4DDC-AACE-E813D21FC0F1}">
      <dsp:nvSpPr>
        <dsp:cNvPr id="0" name=""/>
        <dsp:cNvSpPr/>
      </dsp:nvSpPr>
      <dsp:spPr>
        <a:xfrm>
          <a:off x="1429899" y="464497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lvl="0" algn="l" defTabSz="977900">
            <a:lnSpc>
              <a:spcPct val="90000"/>
            </a:lnSpc>
            <a:spcBef>
              <a:spcPct val="0"/>
            </a:spcBef>
            <a:spcAft>
              <a:spcPct val="35000"/>
            </a:spcAft>
          </a:pPr>
          <a:r>
            <a:rPr lang="en-US" sz="2200" kern="1200"/>
            <a:t>Recommendations</a:t>
          </a:r>
        </a:p>
      </dsp:txBody>
      <dsp:txXfrm>
        <a:off x="1429899" y="4644974"/>
        <a:ext cx="5083704" cy="12380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B14AC-CCF0-4A5E-8769-30B79B69004E}">
      <dsp:nvSpPr>
        <dsp:cNvPr id="0" name=""/>
        <dsp:cNvSpPr/>
      </dsp:nvSpPr>
      <dsp:spPr>
        <a:xfrm>
          <a:off x="1076213" y="326402"/>
          <a:ext cx="1207710" cy="120771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5688AF-0F78-4C7B-A532-FA046EF65A83}">
      <dsp:nvSpPr>
        <dsp:cNvPr id="0" name=""/>
        <dsp:cNvSpPr/>
      </dsp:nvSpPr>
      <dsp:spPr>
        <a:xfrm>
          <a:off x="338168" y="1887237"/>
          <a:ext cx="26838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90000"/>
            </a:lnSpc>
            <a:spcBef>
              <a:spcPct val="0"/>
            </a:spcBef>
            <a:spcAft>
              <a:spcPct val="35000"/>
            </a:spcAft>
          </a:pPr>
          <a:r>
            <a:rPr lang="en-US" sz="1200" kern="1200" dirty="0"/>
            <a:t>The National Organ Transplant Policy Act  (</a:t>
          </a:r>
          <a:r>
            <a:rPr lang="en-US" sz="1200" b="1" kern="1200" dirty="0"/>
            <a:t>NOTA</a:t>
          </a:r>
          <a:r>
            <a:rPr lang="en-US" sz="1200" kern="1200" dirty="0"/>
            <a:t>) established the  Organ Procurement and Transplantation Network (</a:t>
          </a:r>
          <a:r>
            <a:rPr lang="en-US" sz="1200" b="1" kern="1200" dirty="0"/>
            <a:t>OPTN</a:t>
          </a:r>
          <a:r>
            <a:rPr lang="en-US" sz="1200" kern="1200" dirty="0"/>
            <a:t>) in 1984 </a:t>
          </a:r>
        </a:p>
      </dsp:txBody>
      <dsp:txXfrm>
        <a:off x="338168" y="1887237"/>
        <a:ext cx="2683800" cy="720000"/>
      </dsp:txXfrm>
    </dsp:sp>
    <dsp:sp modelId="{23712C7A-311B-4C67-8557-0DEDD90E9B25}">
      <dsp:nvSpPr>
        <dsp:cNvPr id="0" name=""/>
        <dsp:cNvSpPr/>
      </dsp:nvSpPr>
      <dsp:spPr>
        <a:xfrm>
          <a:off x="4229679" y="326402"/>
          <a:ext cx="1207710" cy="120771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609A94-1AB1-43CE-BD9F-638F61F4CED4}">
      <dsp:nvSpPr>
        <dsp:cNvPr id="0" name=""/>
        <dsp:cNvSpPr/>
      </dsp:nvSpPr>
      <dsp:spPr>
        <a:xfrm>
          <a:off x="3491634" y="1887237"/>
          <a:ext cx="26838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90000"/>
            </a:lnSpc>
            <a:spcBef>
              <a:spcPct val="0"/>
            </a:spcBef>
            <a:spcAft>
              <a:spcPct val="35000"/>
            </a:spcAft>
          </a:pPr>
          <a:r>
            <a:rPr lang="en-US" sz="1200" kern="1200" dirty="0"/>
            <a:t>The U.S. Department of Health and Human Services (</a:t>
          </a:r>
          <a:r>
            <a:rPr lang="en-US" sz="1200" b="1" kern="1200" dirty="0"/>
            <a:t>HHS</a:t>
          </a:r>
          <a:r>
            <a:rPr lang="en-US" sz="1200" kern="1200" dirty="0"/>
            <a:t>) implemented a Final Rule in 2000 establishing a regulatory framework for the OPTN </a:t>
          </a:r>
        </a:p>
      </dsp:txBody>
      <dsp:txXfrm>
        <a:off x="3491634" y="1887237"/>
        <a:ext cx="2683800" cy="720000"/>
      </dsp:txXfrm>
    </dsp:sp>
    <dsp:sp modelId="{A1CD11CC-5073-4CFB-A0CF-18D10F765B5B}">
      <dsp:nvSpPr>
        <dsp:cNvPr id="0" name=""/>
        <dsp:cNvSpPr/>
      </dsp:nvSpPr>
      <dsp:spPr>
        <a:xfrm>
          <a:off x="2652946" y="3278188"/>
          <a:ext cx="1207710" cy="120771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710B28D-127C-4D25-9086-E4C514991E2B}">
      <dsp:nvSpPr>
        <dsp:cNvPr id="0" name=""/>
        <dsp:cNvSpPr/>
      </dsp:nvSpPr>
      <dsp:spPr>
        <a:xfrm>
          <a:off x="1914901" y="4839023"/>
          <a:ext cx="26838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lvl="0" algn="ctr" defTabSz="533400">
            <a:lnSpc>
              <a:spcPct val="90000"/>
            </a:lnSpc>
            <a:spcBef>
              <a:spcPct val="0"/>
            </a:spcBef>
            <a:spcAft>
              <a:spcPct val="35000"/>
            </a:spcAft>
          </a:pPr>
          <a:r>
            <a:rPr lang="en-US" sz="1200" kern="1200" dirty="0"/>
            <a:t>The Public-Private Partnership has a board of Directors and Committees that informs decision making</a:t>
          </a:r>
        </a:p>
      </dsp:txBody>
      <dsp:txXfrm>
        <a:off x="1914901" y="4839023"/>
        <a:ext cx="2683800" cy="7200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9447C6-925E-428D-8C44-0C68FF04136A}">
      <dsp:nvSpPr>
        <dsp:cNvPr id="0" name=""/>
        <dsp:cNvSpPr/>
      </dsp:nvSpPr>
      <dsp:spPr>
        <a:xfrm>
          <a:off x="0" y="956381"/>
          <a:ext cx="6513603" cy="1765627"/>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1C525A-B29F-4A1B-8044-50760BCD5627}">
      <dsp:nvSpPr>
        <dsp:cNvPr id="0" name=""/>
        <dsp:cNvSpPr/>
      </dsp:nvSpPr>
      <dsp:spPr>
        <a:xfrm>
          <a:off x="534102" y="1353647"/>
          <a:ext cx="971095" cy="97109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DA963E-D700-4CD5-B45C-37066F45DBF3}">
      <dsp:nvSpPr>
        <dsp:cNvPr id="0" name=""/>
        <dsp:cNvSpPr/>
      </dsp:nvSpPr>
      <dsp:spPr>
        <a:xfrm>
          <a:off x="2039300" y="956381"/>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111250">
            <a:lnSpc>
              <a:spcPct val="90000"/>
            </a:lnSpc>
            <a:spcBef>
              <a:spcPct val="0"/>
            </a:spcBef>
            <a:spcAft>
              <a:spcPct val="35000"/>
            </a:spcAft>
          </a:pPr>
          <a:r>
            <a:rPr lang="en-US" sz="2500" kern="1200"/>
            <a:t>NOTA – Establishing Regulation </a:t>
          </a:r>
        </a:p>
      </dsp:txBody>
      <dsp:txXfrm>
        <a:off x="2039300" y="956381"/>
        <a:ext cx="4474303" cy="1765627"/>
      </dsp:txXfrm>
    </dsp:sp>
    <dsp:sp modelId="{B9185B41-0B66-480B-80FF-5D3E3185391F}">
      <dsp:nvSpPr>
        <dsp:cNvPr id="0" name=""/>
        <dsp:cNvSpPr/>
      </dsp:nvSpPr>
      <dsp:spPr>
        <a:xfrm>
          <a:off x="0" y="3163416"/>
          <a:ext cx="6513603" cy="1765627"/>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6EF741-0CF7-435D-A0E3-6F97F6C8EDE9}">
      <dsp:nvSpPr>
        <dsp:cNvPr id="0" name=""/>
        <dsp:cNvSpPr/>
      </dsp:nvSpPr>
      <dsp:spPr>
        <a:xfrm>
          <a:off x="534102" y="3560682"/>
          <a:ext cx="971095" cy="97109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83F086-E1F3-4872-A181-0922EFB021BF}">
      <dsp:nvSpPr>
        <dsp:cNvPr id="0" name=""/>
        <dsp:cNvSpPr/>
      </dsp:nvSpPr>
      <dsp:spPr>
        <a:xfrm>
          <a:off x="2039300" y="3163416"/>
          <a:ext cx="4474303" cy="17656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862" tIns="186862" rIns="186862" bIns="186862" numCol="1" spcCol="1270" anchor="ctr" anchorCtr="0">
          <a:noAutofit/>
        </a:bodyPr>
        <a:lstStyle/>
        <a:p>
          <a:pPr lvl="0" algn="l" defTabSz="1111250">
            <a:lnSpc>
              <a:spcPct val="90000"/>
            </a:lnSpc>
            <a:spcBef>
              <a:spcPct val="0"/>
            </a:spcBef>
            <a:spcAft>
              <a:spcPct val="35000"/>
            </a:spcAft>
          </a:pPr>
          <a:r>
            <a:rPr lang="en-US" sz="2500" kern="1200" dirty="0"/>
            <a:t>The Final Rule – Protocol  </a:t>
          </a:r>
        </a:p>
      </dsp:txBody>
      <dsp:txXfrm>
        <a:off x="2039300" y="3163416"/>
        <a:ext cx="4474303" cy="17656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32984-140A-423A-82D5-D139704E8872}">
      <dsp:nvSpPr>
        <dsp:cNvPr id="0" name=""/>
        <dsp:cNvSpPr/>
      </dsp:nvSpPr>
      <dsp:spPr>
        <a:xfrm>
          <a:off x="109363" y="692144"/>
          <a:ext cx="833364" cy="83336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7AEE34-28D3-41E7-B06B-1869DF0DD4E1}">
      <dsp:nvSpPr>
        <dsp:cNvPr id="0" name=""/>
        <dsp:cNvSpPr/>
      </dsp:nvSpPr>
      <dsp:spPr>
        <a:xfrm>
          <a:off x="284370" y="867150"/>
          <a:ext cx="483351" cy="48335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2DE1DB1-1429-4D56-9CC0-5AAC34A05A68}">
      <dsp:nvSpPr>
        <dsp:cNvPr id="0" name=""/>
        <dsp:cNvSpPr/>
      </dsp:nvSpPr>
      <dsp:spPr>
        <a:xfrm>
          <a:off x="1121306" y="692144"/>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90000"/>
            </a:lnSpc>
            <a:spcBef>
              <a:spcPct val="0"/>
            </a:spcBef>
            <a:spcAft>
              <a:spcPct val="35000"/>
            </a:spcAft>
          </a:pPr>
          <a:r>
            <a:rPr lang="en-US" sz="1400" kern="1200"/>
            <a:t>The three-year period priorities were approved by the OPTN Board of Directors in June 2018:</a:t>
          </a:r>
        </a:p>
      </dsp:txBody>
      <dsp:txXfrm>
        <a:off x="1121306" y="692144"/>
        <a:ext cx="1964358" cy="833364"/>
      </dsp:txXfrm>
    </dsp:sp>
    <dsp:sp modelId="{AD113CE0-20EB-4E66-86CA-906498436B4C}">
      <dsp:nvSpPr>
        <dsp:cNvPr id="0" name=""/>
        <dsp:cNvSpPr/>
      </dsp:nvSpPr>
      <dsp:spPr>
        <a:xfrm>
          <a:off x="3427939" y="692144"/>
          <a:ext cx="833364" cy="83336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C94EE0-0F69-4D43-9049-1F2612B966B9}">
      <dsp:nvSpPr>
        <dsp:cNvPr id="0" name=""/>
        <dsp:cNvSpPr/>
      </dsp:nvSpPr>
      <dsp:spPr>
        <a:xfrm>
          <a:off x="3602945" y="867150"/>
          <a:ext cx="483351" cy="483351"/>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01FC44-49D8-4055-8A60-1654F063D1FA}">
      <dsp:nvSpPr>
        <dsp:cNvPr id="0" name=""/>
        <dsp:cNvSpPr/>
      </dsp:nvSpPr>
      <dsp:spPr>
        <a:xfrm>
          <a:off x="4439881" y="692144"/>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90000"/>
            </a:lnSpc>
            <a:spcBef>
              <a:spcPct val="0"/>
            </a:spcBef>
            <a:spcAft>
              <a:spcPct val="35000"/>
            </a:spcAft>
          </a:pPr>
          <a:r>
            <a:rPr lang="en-US" sz="1400" u="sng" kern="1200">
              <a:hlinkClick xmlns:r="http://schemas.openxmlformats.org/officeDocument/2006/relationships" r:id="rId10"/>
            </a:rPr>
            <a:t>Increase the number of transplants</a:t>
          </a:r>
          <a:endParaRPr lang="en-US" sz="1400" kern="1200"/>
        </a:p>
      </dsp:txBody>
      <dsp:txXfrm>
        <a:off x="4439881" y="692144"/>
        <a:ext cx="1964358" cy="833364"/>
      </dsp:txXfrm>
    </dsp:sp>
    <dsp:sp modelId="{FD08D0BF-E460-489A-B198-21F95EA12FD2}">
      <dsp:nvSpPr>
        <dsp:cNvPr id="0" name=""/>
        <dsp:cNvSpPr/>
      </dsp:nvSpPr>
      <dsp:spPr>
        <a:xfrm>
          <a:off x="109363" y="2526030"/>
          <a:ext cx="833364" cy="83336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6E14CA-450B-4CB5-81B5-CEC331BFCB4C}">
      <dsp:nvSpPr>
        <dsp:cNvPr id="0" name=""/>
        <dsp:cNvSpPr/>
      </dsp:nvSpPr>
      <dsp:spPr>
        <a:xfrm>
          <a:off x="284370" y="2701037"/>
          <a:ext cx="483351" cy="48335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A74BBAA-D271-4632-9922-E7CD0C4E1106}">
      <dsp:nvSpPr>
        <dsp:cNvPr id="0" name=""/>
        <dsp:cNvSpPr/>
      </dsp:nvSpPr>
      <dsp:spPr>
        <a:xfrm>
          <a:off x="1121306" y="2526030"/>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90000"/>
            </a:lnSpc>
            <a:spcBef>
              <a:spcPct val="0"/>
            </a:spcBef>
            <a:spcAft>
              <a:spcPct val="35000"/>
            </a:spcAft>
          </a:pPr>
          <a:r>
            <a:rPr lang="en-US" sz="1400" u="sng" kern="1200">
              <a:hlinkClick xmlns:r="http://schemas.openxmlformats.org/officeDocument/2006/relationships" r:id="rId13"/>
            </a:rPr>
            <a:t>Provide equity in access to transplants</a:t>
          </a:r>
          <a:endParaRPr lang="en-US" sz="1400" kern="1200"/>
        </a:p>
      </dsp:txBody>
      <dsp:txXfrm>
        <a:off x="1121306" y="2526030"/>
        <a:ext cx="1964358" cy="833364"/>
      </dsp:txXfrm>
    </dsp:sp>
    <dsp:sp modelId="{527A0DE0-34E9-47C1-A48E-B071E945EEB4}">
      <dsp:nvSpPr>
        <dsp:cNvPr id="0" name=""/>
        <dsp:cNvSpPr/>
      </dsp:nvSpPr>
      <dsp:spPr>
        <a:xfrm>
          <a:off x="3427939" y="2526030"/>
          <a:ext cx="833364" cy="83336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9F0B47-0219-476F-9491-D7BD9F3CD46E}">
      <dsp:nvSpPr>
        <dsp:cNvPr id="0" name=""/>
        <dsp:cNvSpPr/>
      </dsp:nvSpPr>
      <dsp:spPr>
        <a:xfrm>
          <a:off x="3602945" y="2701037"/>
          <a:ext cx="483351" cy="483351"/>
        </a:xfrm>
        <a:prstGeom prst="rect">
          <a:avLst/>
        </a:prstGeom>
        <a:blipFill>
          <a:blip xmlns:r="http://schemas.openxmlformats.org/officeDocument/2006/relationships"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BEB9B87-D92D-484F-9EEF-F6E32DB70A2F}">
      <dsp:nvSpPr>
        <dsp:cNvPr id="0" name=""/>
        <dsp:cNvSpPr/>
      </dsp:nvSpPr>
      <dsp:spPr>
        <a:xfrm>
          <a:off x="4439881" y="2526030"/>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90000"/>
            </a:lnSpc>
            <a:spcBef>
              <a:spcPct val="0"/>
            </a:spcBef>
            <a:spcAft>
              <a:spcPct val="35000"/>
            </a:spcAft>
          </a:pPr>
          <a:r>
            <a:rPr lang="en-US" sz="1400" u="sng" kern="1200">
              <a:hlinkClick xmlns:r="http://schemas.openxmlformats.org/officeDocument/2006/relationships" r:id="rId16"/>
            </a:rPr>
            <a:t>Promote efficiency in donation and transplant</a:t>
          </a:r>
          <a:endParaRPr lang="en-US" sz="1400" kern="1200"/>
        </a:p>
      </dsp:txBody>
      <dsp:txXfrm>
        <a:off x="4439881" y="2526030"/>
        <a:ext cx="1964358" cy="833364"/>
      </dsp:txXfrm>
    </dsp:sp>
    <dsp:sp modelId="{134E6173-CCD6-4963-B0BC-C460FD1B5D97}">
      <dsp:nvSpPr>
        <dsp:cNvPr id="0" name=""/>
        <dsp:cNvSpPr/>
      </dsp:nvSpPr>
      <dsp:spPr>
        <a:xfrm>
          <a:off x="109363" y="4359917"/>
          <a:ext cx="833364" cy="83336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B0BB9B2-EFF2-457B-9C26-ABE8A4EB92FF}">
      <dsp:nvSpPr>
        <dsp:cNvPr id="0" name=""/>
        <dsp:cNvSpPr/>
      </dsp:nvSpPr>
      <dsp:spPr>
        <a:xfrm>
          <a:off x="284370" y="4534924"/>
          <a:ext cx="483351" cy="483351"/>
        </a:xfrm>
        <a:prstGeom prst="rect">
          <a:avLst/>
        </a:prstGeom>
        <a:blipFill>
          <a:blip xmlns:r="http://schemas.openxmlformats.org/officeDocument/2006/relationships"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074B08-1BC1-4E7C-A767-BC8C0790C0D5}">
      <dsp:nvSpPr>
        <dsp:cNvPr id="0" name=""/>
        <dsp:cNvSpPr/>
      </dsp:nvSpPr>
      <dsp:spPr>
        <a:xfrm>
          <a:off x="1121306" y="4359917"/>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90000"/>
            </a:lnSpc>
            <a:spcBef>
              <a:spcPct val="0"/>
            </a:spcBef>
            <a:spcAft>
              <a:spcPct val="35000"/>
            </a:spcAft>
          </a:pPr>
          <a:r>
            <a:rPr lang="en-US" sz="1400" u="sng" kern="1200">
              <a:hlinkClick xmlns:r="http://schemas.openxmlformats.org/officeDocument/2006/relationships" r:id="rId19"/>
            </a:rPr>
            <a:t>Promote living donor and transplant recipient safety</a:t>
          </a:r>
          <a:endParaRPr lang="en-US" sz="1400" kern="1200"/>
        </a:p>
      </dsp:txBody>
      <dsp:txXfrm>
        <a:off x="1121306" y="4359917"/>
        <a:ext cx="1964358" cy="833364"/>
      </dsp:txXfrm>
    </dsp:sp>
    <dsp:sp modelId="{32418227-73FB-47A8-885C-17D9940447B0}">
      <dsp:nvSpPr>
        <dsp:cNvPr id="0" name=""/>
        <dsp:cNvSpPr/>
      </dsp:nvSpPr>
      <dsp:spPr>
        <a:xfrm>
          <a:off x="3427939" y="4359917"/>
          <a:ext cx="833364" cy="833364"/>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17C6AF-8727-4977-8754-F131E523E1D7}">
      <dsp:nvSpPr>
        <dsp:cNvPr id="0" name=""/>
        <dsp:cNvSpPr/>
      </dsp:nvSpPr>
      <dsp:spPr>
        <a:xfrm>
          <a:off x="3602945" y="4534924"/>
          <a:ext cx="483351" cy="483351"/>
        </a:xfrm>
        <a:prstGeom prst="rect">
          <a:avLst/>
        </a:prstGeom>
        <a:blipFill>
          <a:blip xmlns:r="http://schemas.openxmlformats.org/officeDocument/2006/relationships"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923262-D7F2-446C-8BC9-60877625F0F8}">
      <dsp:nvSpPr>
        <dsp:cNvPr id="0" name=""/>
        <dsp:cNvSpPr/>
      </dsp:nvSpPr>
      <dsp:spPr>
        <a:xfrm>
          <a:off x="4439881" y="4359917"/>
          <a:ext cx="1964358" cy="8333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lvl="0" algn="l" defTabSz="622300">
            <a:lnSpc>
              <a:spcPct val="90000"/>
            </a:lnSpc>
            <a:spcBef>
              <a:spcPct val="0"/>
            </a:spcBef>
            <a:spcAft>
              <a:spcPct val="35000"/>
            </a:spcAft>
          </a:pPr>
          <a:r>
            <a:rPr lang="en-US" sz="1400" u="sng" kern="1200">
              <a:hlinkClick xmlns:r="http://schemas.openxmlformats.org/officeDocument/2006/relationships" r:id="rId22"/>
            </a:rPr>
            <a:t>Improve waitlisted patient, living donor and transplant recipient outcomes</a:t>
          </a:r>
          <a:endParaRPr lang="en-US" sz="1400" kern="1200"/>
        </a:p>
      </dsp:txBody>
      <dsp:txXfrm>
        <a:off x="4439881" y="4359917"/>
        <a:ext cx="1964358" cy="8333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18D458-A503-4C4A-90C1-AB561B9F457A}">
      <dsp:nvSpPr>
        <dsp:cNvPr id="0" name=""/>
        <dsp:cNvSpPr/>
      </dsp:nvSpPr>
      <dsp:spPr>
        <a:xfrm>
          <a:off x="0" y="629083"/>
          <a:ext cx="6513603" cy="225459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US" sz="4100" kern="1200" dirty="0"/>
            <a:t>Now – Allocation is Constrained by the Location of Donor and Recipient </a:t>
          </a:r>
        </a:p>
      </dsp:txBody>
      <dsp:txXfrm>
        <a:off x="110060" y="739143"/>
        <a:ext cx="6293483" cy="2034470"/>
      </dsp:txXfrm>
    </dsp:sp>
    <dsp:sp modelId="{BCFA3BC2-1E48-6D4F-AF80-CCE1483CE383}">
      <dsp:nvSpPr>
        <dsp:cNvPr id="0" name=""/>
        <dsp:cNvSpPr/>
      </dsp:nvSpPr>
      <dsp:spPr>
        <a:xfrm>
          <a:off x="0" y="3001753"/>
          <a:ext cx="6513603" cy="225459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lvl="0" algn="l" defTabSz="1822450">
            <a:lnSpc>
              <a:spcPct val="90000"/>
            </a:lnSpc>
            <a:spcBef>
              <a:spcPct val="0"/>
            </a:spcBef>
            <a:spcAft>
              <a:spcPct val="35000"/>
            </a:spcAft>
          </a:pPr>
          <a:r>
            <a:rPr lang="en-US" sz="4100" kern="1200" dirty="0"/>
            <a:t>2020 – Allocation is Expanded Geographically </a:t>
          </a:r>
        </a:p>
      </dsp:txBody>
      <dsp:txXfrm>
        <a:off x="110060" y="3111813"/>
        <a:ext cx="6293483" cy="203447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A38FF-AE7A-1942-AA38-BE5ED168A548}">
      <dsp:nvSpPr>
        <dsp:cNvPr id="0" name=""/>
        <dsp:cNvSpPr/>
      </dsp:nvSpPr>
      <dsp:spPr>
        <a:xfrm>
          <a:off x="0" y="264560"/>
          <a:ext cx="6513603" cy="147186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a:t>Policy Problems Define Policy Solutions:</a:t>
          </a:r>
        </a:p>
      </dsp:txBody>
      <dsp:txXfrm>
        <a:off x="71850" y="336410"/>
        <a:ext cx="6369903" cy="1328160"/>
      </dsp:txXfrm>
    </dsp:sp>
    <dsp:sp modelId="{65A729B5-AF8A-AD47-B2CA-BFC9B6E8AB62}">
      <dsp:nvSpPr>
        <dsp:cNvPr id="0" name=""/>
        <dsp:cNvSpPr/>
      </dsp:nvSpPr>
      <dsp:spPr>
        <a:xfrm>
          <a:off x="0" y="1736420"/>
          <a:ext cx="6513603" cy="14169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a:t>Proposed Problem – Limited Location </a:t>
          </a:r>
        </a:p>
        <a:p>
          <a:pPr marL="285750" lvl="1" indent="-285750" algn="l" defTabSz="1289050">
            <a:lnSpc>
              <a:spcPct val="90000"/>
            </a:lnSpc>
            <a:spcBef>
              <a:spcPct val="0"/>
            </a:spcBef>
            <a:spcAft>
              <a:spcPct val="20000"/>
            </a:spcAft>
            <a:buChar char="••"/>
          </a:pPr>
          <a:r>
            <a:rPr lang="en-US" sz="2900" kern="1200" dirty="0"/>
            <a:t>Proposed Solution –  Geographic Expansion  </a:t>
          </a:r>
        </a:p>
      </dsp:txBody>
      <dsp:txXfrm>
        <a:off x="0" y="1736420"/>
        <a:ext cx="6513603" cy="1416915"/>
      </dsp:txXfrm>
    </dsp:sp>
    <dsp:sp modelId="{C5969729-0542-8548-B63E-A2779EDE7305}">
      <dsp:nvSpPr>
        <dsp:cNvPr id="0" name=""/>
        <dsp:cNvSpPr/>
      </dsp:nvSpPr>
      <dsp:spPr>
        <a:xfrm>
          <a:off x="0" y="3153335"/>
          <a:ext cx="6513603" cy="14718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lvl="0" algn="l" defTabSz="1644650">
            <a:lnSpc>
              <a:spcPct val="90000"/>
            </a:lnSpc>
            <a:spcBef>
              <a:spcPct val="0"/>
            </a:spcBef>
            <a:spcAft>
              <a:spcPct val="35000"/>
            </a:spcAft>
          </a:pPr>
          <a:r>
            <a:rPr lang="en-US" sz="3700" kern="1200"/>
            <a:t>Alternative Perspective - Focus on Acquiring More Organs:</a:t>
          </a:r>
        </a:p>
      </dsp:txBody>
      <dsp:txXfrm>
        <a:off x="71850" y="3225185"/>
        <a:ext cx="6369903" cy="1328160"/>
      </dsp:txXfrm>
    </dsp:sp>
    <dsp:sp modelId="{70042FFE-156C-F24E-B5FC-39B36E7DCBFE}">
      <dsp:nvSpPr>
        <dsp:cNvPr id="0" name=""/>
        <dsp:cNvSpPr/>
      </dsp:nvSpPr>
      <dsp:spPr>
        <a:xfrm>
          <a:off x="0" y="4625195"/>
          <a:ext cx="6513603" cy="9956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807" tIns="46990" rIns="263144" bIns="46990" numCol="1" spcCol="1270" anchor="t" anchorCtr="0">
          <a:noAutofit/>
        </a:bodyPr>
        <a:lstStyle/>
        <a:p>
          <a:pPr marL="285750" lvl="1" indent="-285750" algn="l" defTabSz="1289050">
            <a:lnSpc>
              <a:spcPct val="90000"/>
            </a:lnSpc>
            <a:spcBef>
              <a:spcPct val="0"/>
            </a:spcBef>
            <a:spcAft>
              <a:spcPct val="20000"/>
            </a:spcAft>
            <a:buChar char="••"/>
          </a:pPr>
          <a:r>
            <a:rPr lang="en-US" sz="2900" kern="1200"/>
            <a:t>Increase Donors</a:t>
          </a:r>
        </a:p>
        <a:p>
          <a:pPr marL="285750" lvl="1" indent="-285750" algn="l" defTabSz="1289050">
            <a:lnSpc>
              <a:spcPct val="90000"/>
            </a:lnSpc>
            <a:spcBef>
              <a:spcPct val="0"/>
            </a:spcBef>
            <a:spcAft>
              <a:spcPct val="20000"/>
            </a:spcAft>
            <a:buChar char="••"/>
          </a:pPr>
          <a:r>
            <a:rPr lang="en-US" sz="2900" kern="1200"/>
            <a:t>Use Rejected Organs</a:t>
          </a:r>
        </a:p>
      </dsp:txBody>
      <dsp:txXfrm>
        <a:off x="0" y="4625195"/>
        <a:ext cx="6513603" cy="99567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xmlns="">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A7FD-D2D9-BC4D-8FA5-6B7EC3974B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29BCD3-CE8E-014F-9786-5BB93398D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47E41F-D71D-5C43-82C4-A2C1E4A6BBC7}"/>
              </a:ext>
            </a:extLst>
          </p:cNvPr>
          <p:cNvSpPr>
            <a:spLocks noGrp="1"/>
          </p:cNvSpPr>
          <p:nvPr>
            <p:ph type="dt" sz="half" idx="10"/>
          </p:nvPr>
        </p:nvSpPr>
        <p:spPr/>
        <p:txBody>
          <a:bodyPr/>
          <a:lstStyle/>
          <a:p>
            <a:fld id="{B61BEF0D-F0BB-DE4B-95CE-6DB70DBA9567}" type="datetimeFigureOut">
              <a:rPr lang="en-US" smtClean="0"/>
              <a:pPr/>
              <a:t>1/3/2020</a:t>
            </a:fld>
            <a:endParaRPr lang="en-US" dirty="0"/>
          </a:p>
        </p:txBody>
      </p:sp>
      <p:sp>
        <p:nvSpPr>
          <p:cNvPr id="5" name="Footer Placeholder 4">
            <a:extLst>
              <a:ext uri="{FF2B5EF4-FFF2-40B4-BE49-F238E27FC236}">
                <a16:creationId xmlns:a16="http://schemas.microsoft.com/office/drawing/2014/main" id="{860D2FB9-9FCA-FF45-8A00-5A3E27D1E6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448E9-B7CA-9143-B751-A89228BE3DC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451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B3D51-3966-2B43-8CF3-97DADA9D66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60ABC9-B0AF-4F45-87C5-9EBD2FA929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BBC84-538A-4541-812A-0F3F27B44777}"/>
              </a:ext>
            </a:extLst>
          </p:cNvPr>
          <p:cNvSpPr>
            <a:spLocks noGrp="1"/>
          </p:cNvSpPr>
          <p:nvPr>
            <p:ph type="dt" sz="half" idx="10"/>
          </p:nvPr>
        </p:nvSpPr>
        <p:spPr/>
        <p:txBody>
          <a:bodyPr/>
          <a:lstStyle/>
          <a:p>
            <a:fld id="{B61BEF0D-F0BB-DE4B-95CE-6DB70DBA9567}" type="datetimeFigureOut">
              <a:rPr lang="en-US" smtClean="0"/>
              <a:pPr/>
              <a:t>1/3/2020</a:t>
            </a:fld>
            <a:endParaRPr lang="en-US" dirty="0"/>
          </a:p>
        </p:txBody>
      </p:sp>
      <p:sp>
        <p:nvSpPr>
          <p:cNvPr id="5" name="Footer Placeholder 4">
            <a:extLst>
              <a:ext uri="{FF2B5EF4-FFF2-40B4-BE49-F238E27FC236}">
                <a16:creationId xmlns:a16="http://schemas.microsoft.com/office/drawing/2014/main" id="{E4E3C55C-2E07-4247-BB5F-E3BD048ED15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FE870EB-9DBD-724E-A9D0-016B07CB38D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80095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59A9C8-2D73-C349-894B-5673EC40F0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9375B4-A689-1A42-9687-DA815402E2D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DFD9C-291D-D945-8C03-9C0BE55F6752}"/>
              </a:ext>
            </a:extLst>
          </p:cNvPr>
          <p:cNvSpPr>
            <a:spLocks noGrp="1"/>
          </p:cNvSpPr>
          <p:nvPr>
            <p:ph type="dt" sz="half" idx="10"/>
          </p:nvPr>
        </p:nvSpPr>
        <p:spPr/>
        <p:txBody>
          <a:bodyPr/>
          <a:lstStyle/>
          <a:p>
            <a:fld id="{B61BEF0D-F0BB-DE4B-95CE-6DB70DBA9567}" type="datetimeFigureOut">
              <a:rPr lang="en-US" smtClean="0"/>
              <a:pPr/>
              <a:t>1/3/2020</a:t>
            </a:fld>
            <a:endParaRPr lang="en-US" dirty="0"/>
          </a:p>
        </p:txBody>
      </p:sp>
      <p:sp>
        <p:nvSpPr>
          <p:cNvPr id="5" name="Footer Placeholder 4">
            <a:extLst>
              <a:ext uri="{FF2B5EF4-FFF2-40B4-BE49-F238E27FC236}">
                <a16:creationId xmlns:a16="http://schemas.microsoft.com/office/drawing/2014/main" id="{B85D295D-F6ED-0744-B078-F83042B9D1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C92799-230A-7E4B-9618-A08C605B5FA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14716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39D66-079E-9345-A968-8361504DE5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339B43-889F-A144-B0FE-0927085F32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7C3D9-9BDD-B344-B409-B497797F0515}"/>
              </a:ext>
            </a:extLst>
          </p:cNvPr>
          <p:cNvSpPr>
            <a:spLocks noGrp="1"/>
          </p:cNvSpPr>
          <p:nvPr>
            <p:ph type="dt" sz="half" idx="10"/>
          </p:nvPr>
        </p:nvSpPr>
        <p:spPr/>
        <p:txBody>
          <a:bodyPr/>
          <a:lstStyle/>
          <a:p>
            <a:fld id="{B61BEF0D-F0BB-DE4B-95CE-6DB70DBA9567}" type="datetimeFigureOut">
              <a:rPr lang="en-US" smtClean="0"/>
              <a:pPr/>
              <a:t>1/3/2020</a:t>
            </a:fld>
            <a:endParaRPr lang="en-US" dirty="0"/>
          </a:p>
        </p:txBody>
      </p:sp>
      <p:sp>
        <p:nvSpPr>
          <p:cNvPr id="5" name="Footer Placeholder 4">
            <a:extLst>
              <a:ext uri="{FF2B5EF4-FFF2-40B4-BE49-F238E27FC236}">
                <a16:creationId xmlns:a16="http://schemas.microsoft.com/office/drawing/2014/main" id="{4EF39867-5A93-BC41-A1DF-1898DE4007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01E3414-6B26-6D4D-8A69-E189F6683D1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150998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5EBD-6172-C84F-9C5B-4C7CAD91C2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293827-F528-344D-BEFB-5AFA4E84B1E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59A35F-48A6-594E-A915-5164FECF1C1C}"/>
              </a:ext>
            </a:extLst>
          </p:cNvPr>
          <p:cNvSpPr>
            <a:spLocks noGrp="1"/>
          </p:cNvSpPr>
          <p:nvPr>
            <p:ph type="dt" sz="half" idx="10"/>
          </p:nvPr>
        </p:nvSpPr>
        <p:spPr/>
        <p:txBody>
          <a:bodyPr/>
          <a:lstStyle/>
          <a:p>
            <a:fld id="{B61BEF0D-F0BB-DE4B-95CE-6DB70DBA9567}" type="datetimeFigureOut">
              <a:rPr lang="en-US" smtClean="0"/>
              <a:pPr/>
              <a:t>1/3/2020</a:t>
            </a:fld>
            <a:endParaRPr lang="en-US" dirty="0"/>
          </a:p>
        </p:txBody>
      </p:sp>
      <p:sp>
        <p:nvSpPr>
          <p:cNvPr id="5" name="Footer Placeholder 4">
            <a:extLst>
              <a:ext uri="{FF2B5EF4-FFF2-40B4-BE49-F238E27FC236}">
                <a16:creationId xmlns:a16="http://schemas.microsoft.com/office/drawing/2014/main" id="{348C0E15-D0ED-D443-832C-36B914569FC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0FD24F-7B1A-6C48-B767-F6EC08BB586C}"/>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87292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6802D-9D65-A84B-A6BC-0C92BCAA0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FBC130-8D3E-1C43-8E33-CA1C8F10DD6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7378E5-1A69-1440-B2D9-5D6C7AD58B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BDC36F-A0B4-334B-A64E-A0B6CA15BB41}"/>
              </a:ext>
            </a:extLst>
          </p:cNvPr>
          <p:cNvSpPr>
            <a:spLocks noGrp="1"/>
          </p:cNvSpPr>
          <p:nvPr>
            <p:ph type="dt" sz="half" idx="10"/>
          </p:nvPr>
        </p:nvSpPr>
        <p:spPr/>
        <p:txBody>
          <a:bodyPr/>
          <a:lstStyle/>
          <a:p>
            <a:fld id="{B61BEF0D-F0BB-DE4B-95CE-6DB70DBA9567}" type="datetimeFigureOut">
              <a:rPr lang="en-US" smtClean="0"/>
              <a:pPr/>
              <a:t>1/3/2020</a:t>
            </a:fld>
            <a:endParaRPr lang="en-US" dirty="0"/>
          </a:p>
        </p:txBody>
      </p:sp>
      <p:sp>
        <p:nvSpPr>
          <p:cNvPr id="6" name="Footer Placeholder 5">
            <a:extLst>
              <a:ext uri="{FF2B5EF4-FFF2-40B4-BE49-F238E27FC236}">
                <a16:creationId xmlns:a16="http://schemas.microsoft.com/office/drawing/2014/main" id="{65ECBE03-4E7B-BA40-B7E2-1F2AA1C4742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8631C20-1822-B342-82AD-19905D6731B2}"/>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28922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1F275-F761-1140-AEC7-C9CE362A62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D38A13-8805-8243-8D25-602DBDE7F4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7BE677-14E5-614B-B896-3F4DBB5E36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969A36-78A8-514D-9702-D89BE4D6F2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3122681-4514-B746-8280-2F019FD4D9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8BC670-4A2E-544C-8235-AA4162136A6F}"/>
              </a:ext>
            </a:extLst>
          </p:cNvPr>
          <p:cNvSpPr>
            <a:spLocks noGrp="1"/>
          </p:cNvSpPr>
          <p:nvPr>
            <p:ph type="dt" sz="half" idx="10"/>
          </p:nvPr>
        </p:nvSpPr>
        <p:spPr/>
        <p:txBody>
          <a:bodyPr/>
          <a:lstStyle/>
          <a:p>
            <a:fld id="{B61BEF0D-F0BB-DE4B-95CE-6DB70DBA9567}" type="datetimeFigureOut">
              <a:rPr lang="en-US" smtClean="0"/>
              <a:pPr/>
              <a:t>1/3/2020</a:t>
            </a:fld>
            <a:endParaRPr lang="en-US" dirty="0"/>
          </a:p>
        </p:txBody>
      </p:sp>
      <p:sp>
        <p:nvSpPr>
          <p:cNvPr id="8" name="Footer Placeholder 7">
            <a:extLst>
              <a:ext uri="{FF2B5EF4-FFF2-40B4-BE49-F238E27FC236}">
                <a16:creationId xmlns:a16="http://schemas.microsoft.com/office/drawing/2014/main" id="{AC17B011-90B9-BB4D-B27E-28FE0EE55D5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018C2E3-51E5-F947-BA78-9B2457278F25}"/>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9116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24E15-3F21-474D-B32B-2DB68A9010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B8B9C0-7CDC-8B43-BB33-E4F43EEAB6E8}"/>
              </a:ext>
            </a:extLst>
          </p:cNvPr>
          <p:cNvSpPr>
            <a:spLocks noGrp="1"/>
          </p:cNvSpPr>
          <p:nvPr>
            <p:ph type="dt" sz="half" idx="10"/>
          </p:nvPr>
        </p:nvSpPr>
        <p:spPr/>
        <p:txBody>
          <a:bodyPr/>
          <a:lstStyle/>
          <a:p>
            <a:fld id="{B61BEF0D-F0BB-DE4B-95CE-6DB70DBA9567}" type="datetimeFigureOut">
              <a:rPr lang="en-US" smtClean="0"/>
              <a:pPr/>
              <a:t>1/3/2020</a:t>
            </a:fld>
            <a:endParaRPr lang="en-US" dirty="0"/>
          </a:p>
        </p:txBody>
      </p:sp>
      <p:sp>
        <p:nvSpPr>
          <p:cNvPr id="4" name="Footer Placeholder 3">
            <a:extLst>
              <a:ext uri="{FF2B5EF4-FFF2-40B4-BE49-F238E27FC236}">
                <a16:creationId xmlns:a16="http://schemas.microsoft.com/office/drawing/2014/main" id="{72D12895-B183-7544-A779-D5605B4D1A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7543B4A-7483-8945-BFE1-E98B45B4D273}"/>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3380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530942-78C2-5F4C-92E5-9ADAD907E61B}"/>
              </a:ext>
            </a:extLst>
          </p:cNvPr>
          <p:cNvSpPr>
            <a:spLocks noGrp="1"/>
          </p:cNvSpPr>
          <p:nvPr>
            <p:ph type="dt" sz="half" idx="10"/>
          </p:nvPr>
        </p:nvSpPr>
        <p:spPr/>
        <p:txBody>
          <a:bodyPr/>
          <a:lstStyle/>
          <a:p>
            <a:fld id="{B61BEF0D-F0BB-DE4B-95CE-6DB70DBA9567}" type="datetimeFigureOut">
              <a:rPr lang="en-US" smtClean="0"/>
              <a:pPr/>
              <a:t>1/3/2020</a:t>
            </a:fld>
            <a:endParaRPr lang="en-US" dirty="0"/>
          </a:p>
        </p:txBody>
      </p:sp>
      <p:sp>
        <p:nvSpPr>
          <p:cNvPr id="3" name="Footer Placeholder 2">
            <a:extLst>
              <a:ext uri="{FF2B5EF4-FFF2-40B4-BE49-F238E27FC236}">
                <a16:creationId xmlns:a16="http://schemas.microsoft.com/office/drawing/2014/main" id="{2F881D74-7191-5448-AE93-075C311175C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6C2F50ED-7080-A648-9B92-523BB2457CE4}"/>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232757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84BCD-8B1E-3C4C-96EC-ECD50DA43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71219E2-25E5-F04D-9434-7F3FE6C92B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737EC82-30B3-3E41-B3A1-E5C10DC550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979CB5-EBB7-F848-B217-95570016D7C0}"/>
              </a:ext>
            </a:extLst>
          </p:cNvPr>
          <p:cNvSpPr>
            <a:spLocks noGrp="1"/>
          </p:cNvSpPr>
          <p:nvPr>
            <p:ph type="dt" sz="half" idx="10"/>
          </p:nvPr>
        </p:nvSpPr>
        <p:spPr/>
        <p:txBody>
          <a:bodyPr/>
          <a:lstStyle/>
          <a:p>
            <a:fld id="{B61BEF0D-F0BB-DE4B-95CE-6DB70DBA9567}" type="datetimeFigureOut">
              <a:rPr lang="en-US" smtClean="0"/>
              <a:pPr/>
              <a:t>1/3/2020</a:t>
            </a:fld>
            <a:endParaRPr lang="en-US" dirty="0"/>
          </a:p>
        </p:txBody>
      </p:sp>
      <p:sp>
        <p:nvSpPr>
          <p:cNvPr id="6" name="Footer Placeholder 5">
            <a:extLst>
              <a:ext uri="{FF2B5EF4-FFF2-40B4-BE49-F238E27FC236}">
                <a16:creationId xmlns:a16="http://schemas.microsoft.com/office/drawing/2014/main" id="{63E31516-343F-1C48-BB43-4B0B65A9B27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EC90EEE-B3AE-4844-A2DE-A42717C829CA}"/>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9620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691AA-720B-D64B-A35C-26E83F2EBC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750ED4-23EB-4A4E-AB02-F6E709A54F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BE8CA41-4CE9-994F-8907-776A676279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EE3C60-02AD-5943-B294-00EE8B2BDED6}"/>
              </a:ext>
            </a:extLst>
          </p:cNvPr>
          <p:cNvSpPr>
            <a:spLocks noGrp="1"/>
          </p:cNvSpPr>
          <p:nvPr>
            <p:ph type="dt" sz="half" idx="10"/>
          </p:nvPr>
        </p:nvSpPr>
        <p:spPr/>
        <p:txBody>
          <a:bodyPr/>
          <a:lstStyle/>
          <a:p>
            <a:fld id="{B61BEF0D-F0BB-DE4B-95CE-6DB70DBA9567}" type="datetimeFigureOut">
              <a:rPr lang="en-US" smtClean="0"/>
              <a:pPr/>
              <a:t>1/3/2020</a:t>
            </a:fld>
            <a:endParaRPr lang="en-US" dirty="0"/>
          </a:p>
        </p:txBody>
      </p:sp>
      <p:sp>
        <p:nvSpPr>
          <p:cNvPr id="6" name="Footer Placeholder 5">
            <a:extLst>
              <a:ext uri="{FF2B5EF4-FFF2-40B4-BE49-F238E27FC236}">
                <a16:creationId xmlns:a16="http://schemas.microsoft.com/office/drawing/2014/main" id="{4DD75980-F939-9244-AC1A-7F1A692ED07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9C08218-6540-7349-80DC-3BFDF7B64068}"/>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358098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4244A8-4A03-BB43-A153-B69FBCEB72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846AC8-44D4-DB41-BB4E-6A728FE5387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08AD68-2F83-9644-B1C8-CA6217091F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1BEF0D-F0BB-DE4B-95CE-6DB70DBA9567}" type="datetimeFigureOut">
              <a:rPr lang="en-US" smtClean="0"/>
              <a:pPr/>
              <a:t>1/3/2020</a:t>
            </a:fld>
            <a:endParaRPr lang="en-US" dirty="0"/>
          </a:p>
        </p:txBody>
      </p:sp>
      <p:sp>
        <p:nvSpPr>
          <p:cNvPr id="5" name="Footer Placeholder 4">
            <a:extLst>
              <a:ext uri="{FF2B5EF4-FFF2-40B4-BE49-F238E27FC236}">
                <a16:creationId xmlns:a16="http://schemas.microsoft.com/office/drawing/2014/main" id="{788C0977-FD32-3742-8180-F522F04F19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E719377-E877-B644-ADFF-0C40C91225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4567949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9.tiff"/></Relationships>
</file>

<file path=ppt/slides/_rels/slide1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slideLayout" Target="../slideLayouts/slideLayout2.xml"/><Relationship Id="rId7" Type="http://schemas.openxmlformats.org/officeDocument/2006/relationships/diagramColors" Target="../diagrams/colors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slideLayout" Target="../slideLayouts/slideLayout2.xml"/><Relationship Id="rId7" Type="http://schemas.openxmlformats.org/officeDocument/2006/relationships/diagramColors" Target="../diagrams/colors6.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hyperlink" Target="https://optn.transplant.hrsa.gov/media/3390/optn-policies-effective-as-of-dec-4-2019-board-adoptions.pdf" TargetMode="External"/><Relationship Id="rId3" Type="http://schemas.openxmlformats.org/officeDocument/2006/relationships/slideLayout" Target="../slideLayouts/slideLayout2.xml"/><Relationship Id="rId7" Type="http://schemas.openxmlformats.org/officeDocument/2006/relationships/hyperlink" Target="https://optn.transplant.hrsa.gov/members/committees/kidney-committee/"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unos.org/policy/kidney-pancreas/policy-updates/" TargetMode="External"/><Relationship Id="rId5" Type="http://schemas.openxmlformats.org/officeDocument/2006/relationships/hyperlink" Target="https://optn.transplant.hrsa.gov/governance/public-comment/eliminate-the-use-of-dsa-and-region-in-kidney-allocation-policy/" TargetMode="External"/><Relationship Id="rId10" Type="http://schemas.openxmlformats.org/officeDocument/2006/relationships/image" Target="../media/image2.png"/><Relationship Id="rId4" Type="http://schemas.openxmlformats.org/officeDocument/2006/relationships/hyperlink" Target="https://uscode.house.gov/view.xhtml?hl=false&amp;edition=prelim&amp;req=granuleid%3AUSC-2014-title42-section274&amp;num=0" TargetMode="External"/><Relationship Id="rId9" Type="http://schemas.openxmlformats.org/officeDocument/2006/relationships/hyperlink" Target="https://optn.transplant.hrsa.gov/media/2768/kp_analysisreport_20181207.pdf" TargetMode="Externa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xml"/><Relationship Id="rId7" Type="http://schemas.openxmlformats.org/officeDocument/2006/relationships/diagramColors" Target="../diagrams/colors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slideLayout" Target="../slideLayouts/slideLayout2.xml"/><Relationship Id="rId7" Type="http://schemas.openxmlformats.org/officeDocument/2006/relationships/diagramColors" Target="../diagrams/colors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22.sv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slideLayout" Target="../slideLayouts/slideLayout2.xml"/><Relationship Id="rId7" Type="http://schemas.openxmlformats.org/officeDocument/2006/relationships/diagramColors" Target="../diagrams/colors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7.svg"/><Relationship Id="rId5" Type="http://schemas.openxmlformats.org/officeDocument/2006/relationships/image" Target="../media/image20.png"/><Relationship Id="rId4" Type="http://schemas.openxmlformats.org/officeDocument/2006/relationships/image" Target="../media/image19.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39" name="Rectangle 16">
            <a:extLst>
              <a:ext uri="{FF2B5EF4-FFF2-40B4-BE49-F238E27FC236}">
                <a16:creationId xmlns:a16="http://schemas.microsoft.com/office/drawing/2014/main" id="{A4FB2F3E-259B-4650-B258-F09745BAA8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18">
            <a:extLst>
              <a:ext uri="{FF2B5EF4-FFF2-40B4-BE49-F238E27FC236}">
                <a16:creationId xmlns:a16="http://schemas.microsoft.com/office/drawing/2014/main" id="{084C5BAC-71DF-48C0-AB51-699516D3BE5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674" y="-59376"/>
            <a:ext cx="12515851" cy="6923798"/>
            <a:chOff x="-329674" y="-51881"/>
            <a:chExt cx="12515851" cy="6923798"/>
          </a:xfrm>
          <a:noFill/>
        </p:grpSpPr>
        <p:sp>
          <p:nvSpPr>
            <p:cNvPr id="20" name="Freeform 5">
              <a:extLst>
                <a:ext uri="{FF2B5EF4-FFF2-40B4-BE49-F238E27FC236}">
                  <a16:creationId xmlns:a16="http://schemas.microsoft.com/office/drawing/2014/main" id="{6742FA10-28D2-4023-A08B-427E93706EA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17000"/>
                </a:schemeClr>
              </a:solidFill>
              <a:prstDash val="solid"/>
              <a:miter lim="800000"/>
              <a:headEnd/>
              <a:tailEnd/>
            </a:ln>
          </p:spPr>
        </p:sp>
        <p:sp>
          <p:nvSpPr>
            <p:cNvPr id="21" name="Freeform 6">
              <a:extLst>
                <a:ext uri="{FF2B5EF4-FFF2-40B4-BE49-F238E27FC236}">
                  <a16:creationId xmlns:a16="http://schemas.microsoft.com/office/drawing/2014/main" id="{BC497CE0-1368-4C66-923F-CA97C35EDCD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p:spPr>
        </p:sp>
        <p:sp>
          <p:nvSpPr>
            <p:cNvPr id="22" name="Freeform 7">
              <a:extLst>
                <a:ext uri="{FF2B5EF4-FFF2-40B4-BE49-F238E27FC236}">
                  <a16:creationId xmlns:a16="http://schemas.microsoft.com/office/drawing/2014/main" id="{F96D638D-D7BB-43E9-BC7A-6FBBDB507BD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18000"/>
                </a:schemeClr>
              </a:solidFill>
              <a:prstDash val="dash"/>
              <a:miter lim="800000"/>
              <a:headEnd/>
              <a:tailEnd/>
            </a:ln>
          </p:spPr>
        </p:sp>
        <p:sp>
          <p:nvSpPr>
            <p:cNvPr id="23" name="Freeform 8">
              <a:extLst>
                <a:ext uri="{FF2B5EF4-FFF2-40B4-BE49-F238E27FC236}">
                  <a16:creationId xmlns:a16="http://schemas.microsoft.com/office/drawing/2014/main" id="{207DB018-8F92-42DF-A1CA-065C774E689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15000"/>
                </a:schemeClr>
              </a:solidFill>
              <a:prstDash val="solid"/>
              <a:miter lim="800000"/>
              <a:headEnd/>
              <a:tailEnd/>
            </a:ln>
          </p:spPr>
        </p:sp>
        <p:sp>
          <p:nvSpPr>
            <p:cNvPr id="24" name="Freeform 9">
              <a:extLst>
                <a:ext uri="{FF2B5EF4-FFF2-40B4-BE49-F238E27FC236}">
                  <a16:creationId xmlns:a16="http://schemas.microsoft.com/office/drawing/2014/main" id="{BB2A6006-A798-4927-B799-42A45D5B1FE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15000"/>
                </a:schemeClr>
              </a:solidFill>
              <a:prstDash val="solid"/>
              <a:miter lim="800000"/>
              <a:headEnd/>
              <a:tailEnd/>
            </a:ln>
          </p:spPr>
        </p:sp>
        <p:sp>
          <p:nvSpPr>
            <p:cNvPr id="25" name="Freeform 10">
              <a:extLst>
                <a:ext uri="{FF2B5EF4-FFF2-40B4-BE49-F238E27FC236}">
                  <a16:creationId xmlns:a16="http://schemas.microsoft.com/office/drawing/2014/main" id="{3F6DB3F4-548A-4D02-A6CC-D5275E6C857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14000"/>
                </a:schemeClr>
              </a:solidFill>
              <a:prstDash val="solid"/>
              <a:miter lim="800000"/>
              <a:headEnd/>
              <a:tailEnd/>
            </a:ln>
          </p:spPr>
        </p:sp>
        <p:sp>
          <p:nvSpPr>
            <p:cNvPr id="26" name="Freeform 11">
              <a:extLst>
                <a:ext uri="{FF2B5EF4-FFF2-40B4-BE49-F238E27FC236}">
                  <a16:creationId xmlns:a16="http://schemas.microsoft.com/office/drawing/2014/main" id="{2D9F4A59-DDA2-427E-802B-9056AD99C0E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13000"/>
                </a:schemeClr>
              </a:solidFill>
              <a:prstDash val="solid"/>
              <a:miter lim="800000"/>
              <a:headEnd/>
              <a:tailEnd/>
            </a:ln>
          </p:spPr>
        </p:sp>
        <p:sp>
          <p:nvSpPr>
            <p:cNvPr id="27" name="Freeform 12">
              <a:extLst>
                <a:ext uri="{FF2B5EF4-FFF2-40B4-BE49-F238E27FC236}">
                  <a16:creationId xmlns:a16="http://schemas.microsoft.com/office/drawing/2014/main" id="{BF086A79-DD15-4D5E-A197-9ADE0ACFD16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13000"/>
                </a:schemeClr>
              </a:solidFill>
              <a:prstDash val="solid"/>
              <a:miter lim="800000"/>
              <a:headEnd/>
              <a:tailEnd/>
            </a:ln>
          </p:spPr>
        </p:sp>
        <p:sp>
          <p:nvSpPr>
            <p:cNvPr id="28" name="Freeform 13">
              <a:extLst>
                <a:ext uri="{FF2B5EF4-FFF2-40B4-BE49-F238E27FC236}">
                  <a16:creationId xmlns:a16="http://schemas.microsoft.com/office/drawing/2014/main" id="{CCB86A9C-D602-4645-AF2E-7BADDF1E91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12000"/>
                </a:schemeClr>
              </a:solidFill>
              <a:prstDash val="dash"/>
              <a:miter lim="800000"/>
              <a:headEnd/>
              <a:tailEnd/>
            </a:ln>
          </p:spPr>
        </p:sp>
        <p:sp>
          <p:nvSpPr>
            <p:cNvPr id="29" name="Freeform 14">
              <a:extLst>
                <a:ext uri="{FF2B5EF4-FFF2-40B4-BE49-F238E27FC236}">
                  <a16:creationId xmlns:a16="http://schemas.microsoft.com/office/drawing/2014/main" id="{21C6649F-C4FA-423E-A09A-1B286FAE299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12000"/>
                </a:schemeClr>
              </a:solidFill>
              <a:prstDash val="dash"/>
              <a:miter lim="800000"/>
              <a:headEnd/>
              <a:tailEnd/>
            </a:ln>
          </p:spPr>
        </p:sp>
        <p:sp>
          <p:nvSpPr>
            <p:cNvPr id="30" name="Freeform 15">
              <a:extLst>
                <a:ext uri="{FF2B5EF4-FFF2-40B4-BE49-F238E27FC236}">
                  <a16:creationId xmlns:a16="http://schemas.microsoft.com/office/drawing/2014/main" id="{F00891A4-E0CB-4F23-AD2A-4A210875321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12000"/>
                </a:schemeClr>
              </a:solidFill>
              <a:prstDash val="dashDot"/>
              <a:miter lim="800000"/>
              <a:headEnd/>
              <a:tailEnd/>
            </a:ln>
          </p:spPr>
        </p:sp>
        <p:sp>
          <p:nvSpPr>
            <p:cNvPr id="31" name="Freeform 16">
              <a:extLst>
                <a:ext uri="{FF2B5EF4-FFF2-40B4-BE49-F238E27FC236}">
                  <a16:creationId xmlns:a16="http://schemas.microsoft.com/office/drawing/2014/main" id="{0688C71A-541C-4CD1-9821-92958FFC0C2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12000"/>
                </a:schemeClr>
              </a:solidFill>
              <a:prstDash val="dashDot"/>
              <a:miter lim="800000"/>
              <a:headEnd/>
              <a:tailEnd/>
            </a:ln>
          </p:spPr>
        </p:sp>
        <p:sp>
          <p:nvSpPr>
            <p:cNvPr id="32" name="Freeform 17">
              <a:extLst>
                <a:ext uri="{FF2B5EF4-FFF2-40B4-BE49-F238E27FC236}">
                  <a16:creationId xmlns:a16="http://schemas.microsoft.com/office/drawing/2014/main" id="{B5F5BDE4-42C0-4408-B6A9-B35D037F150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12000"/>
                </a:schemeClr>
              </a:solidFill>
              <a:prstDash val="solid"/>
              <a:miter lim="800000"/>
              <a:headEnd/>
              <a:tailEnd/>
            </a:ln>
          </p:spPr>
        </p:sp>
        <p:sp>
          <p:nvSpPr>
            <p:cNvPr id="33" name="Freeform 18">
              <a:extLst>
                <a:ext uri="{FF2B5EF4-FFF2-40B4-BE49-F238E27FC236}">
                  <a16:creationId xmlns:a16="http://schemas.microsoft.com/office/drawing/2014/main" id="{B215F5C9-B825-47D1-8E5B-AE5BE61A40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12000"/>
                </a:schemeClr>
              </a:solidFill>
              <a:prstDash val="solid"/>
              <a:miter lim="800000"/>
              <a:headEnd/>
              <a:tailEnd/>
            </a:ln>
          </p:spPr>
        </p:sp>
        <p:sp>
          <p:nvSpPr>
            <p:cNvPr id="34" name="Freeform 19">
              <a:extLst>
                <a:ext uri="{FF2B5EF4-FFF2-40B4-BE49-F238E27FC236}">
                  <a16:creationId xmlns:a16="http://schemas.microsoft.com/office/drawing/2014/main" id="{8FDD346A-E62F-4D05-B776-13CE8F35FA7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11000"/>
                </a:schemeClr>
              </a:solidFill>
              <a:prstDash val="solid"/>
              <a:miter lim="800000"/>
              <a:headEnd/>
              <a:tailEnd/>
            </a:ln>
          </p:spPr>
        </p:sp>
        <p:sp>
          <p:nvSpPr>
            <p:cNvPr id="35" name="Freeform 20">
              <a:extLst>
                <a:ext uri="{FF2B5EF4-FFF2-40B4-BE49-F238E27FC236}">
                  <a16:creationId xmlns:a16="http://schemas.microsoft.com/office/drawing/2014/main" id="{C1037E36-F1A3-4462-A9C6-C94A781467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11000"/>
                </a:schemeClr>
              </a:solidFill>
              <a:prstDash val="solid"/>
              <a:miter lim="800000"/>
              <a:headEnd/>
              <a:tailEnd/>
            </a:ln>
          </p:spPr>
        </p:sp>
        <p:sp>
          <p:nvSpPr>
            <p:cNvPr id="36" name="Freeform 21">
              <a:extLst>
                <a:ext uri="{FF2B5EF4-FFF2-40B4-BE49-F238E27FC236}">
                  <a16:creationId xmlns:a16="http://schemas.microsoft.com/office/drawing/2014/main" id="{10D539D8-C2C4-45F9-9778-440E8624863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10000"/>
                </a:schemeClr>
              </a:solidFill>
              <a:prstDash val="solid"/>
              <a:miter lim="800000"/>
              <a:headEnd/>
              <a:tailEnd/>
            </a:ln>
          </p:spPr>
        </p:sp>
        <p:sp>
          <p:nvSpPr>
            <p:cNvPr id="37" name="Freeform 22">
              <a:extLst>
                <a:ext uri="{FF2B5EF4-FFF2-40B4-BE49-F238E27FC236}">
                  <a16:creationId xmlns:a16="http://schemas.microsoft.com/office/drawing/2014/main" id="{8B003199-95C6-4E08-9D5D-E53DAF421BC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10000"/>
                </a:schemeClr>
              </a:solidFill>
              <a:prstDash val="dash"/>
              <a:miter lim="800000"/>
              <a:headEnd/>
              <a:tailEnd/>
            </a:ln>
          </p:spPr>
        </p:sp>
        <p:sp>
          <p:nvSpPr>
            <p:cNvPr id="38" name="Freeform 23">
              <a:extLst>
                <a:ext uri="{FF2B5EF4-FFF2-40B4-BE49-F238E27FC236}">
                  <a16:creationId xmlns:a16="http://schemas.microsoft.com/office/drawing/2014/main" id="{6A2507B4-2AA4-44A1-93B1-D65EC73AF5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10000"/>
                </a:schemeClr>
              </a:solidFill>
              <a:prstDash val="solid"/>
              <a:miter lim="800000"/>
              <a:headEnd/>
              <a:tailEnd/>
            </a:ln>
          </p:spPr>
        </p:sp>
      </p:grpSp>
      <p:sp>
        <p:nvSpPr>
          <p:cNvPr id="2" name="Title 1">
            <a:extLst>
              <a:ext uri="{FF2B5EF4-FFF2-40B4-BE49-F238E27FC236}">
                <a16:creationId xmlns:a16="http://schemas.microsoft.com/office/drawing/2014/main" id="{4B0F45D1-FD2D-9049-8AF6-86CCFB74076F}"/>
              </a:ext>
            </a:extLst>
          </p:cNvPr>
          <p:cNvSpPr>
            <a:spLocks noGrp="1"/>
          </p:cNvSpPr>
          <p:nvPr>
            <p:ph type="ctrTitle"/>
          </p:nvPr>
        </p:nvSpPr>
        <p:spPr>
          <a:xfrm>
            <a:off x="2002536" y="1261872"/>
            <a:ext cx="8238744" cy="3118104"/>
          </a:xfrm>
        </p:spPr>
        <p:txBody>
          <a:bodyPr>
            <a:normAutofit/>
          </a:bodyPr>
          <a:lstStyle/>
          <a:p>
            <a:pPr algn="l"/>
            <a:r>
              <a:rPr lang="en-US" sz="6300" dirty="0"/>
              <a:t>Florida Forecast for Kidney Allocation: 2020-2025 </a:t>
            </a:r>
          </a:p>
        </p:txBody>
      </p:sp>
      <p:sp>
        <p:nvSpPr>
          <p:cNvPr id="3" name="Subtitle 2">
            <a:extLst>
              <a:ext uri="{FF2B5EF4-FFF2-40B4-BE49-F238E27FC236}">
                <a16:creationId xmlns:a16="http://schemas.microsoft.com/office/drawing/2014/main" id="{43CFC400-14AF-6F46-B4AE-8C9AA1F3CA47}"/>
              </a:ext>
            </a:extLst>
          </p:cNvPr>
          <p:cNvSpPr>
            <a:spLocks noGrp="1"/>
          </p:cNvSpPr>
          <p:nvPr>
            <p:ph type="subTitle" idx="1"/>
          </p:nvPr>
        </p:nvSpPr>
        <p:spPr>
          <a:xfrm>
            <a:off x="2002536" y="4562856"/>
            <a:ext cx="8238744" cy="1225296"/>
          </a:xfrm>
        </p:spPr>
        <p:txBody>
          <a:bodyPr>
            <a:normAutofit/>
          </a:bodyPr>
          <a:lstStyle/>
          <a:p>
            <a:pPr algn="l"/>
            <a:r>
              <a:rPr lang="en-US" dirty="0"/>
              <a:t>Juliette </a:t>
            </a:r>
            <a:r>
              <a:rPr lang="en-US" dirty="0" err="1"/>
              <a:t>Barbera</a:t>
            </a:r>
            <a:endParaRPr lang="en-US" dirty="0"/>
          </a:p>
          <a:p>
            <a:pPr algn="l"/>
            <a:r>
              <a:rPr lang="en-US" dirty="0"/>
              <a:t>December 2019</a:t>
            </a:r>
          </a:p>
        </p:txBody>
      </p:sp>
      <p:sp>
        <p:nvSpPr>
          <p:cNvPr id="40" name="Isosceles Triangle 39">
            <a:extLst>
              <a:ext uri="{FF2B5EF4-FFF2-40B4-BE49-F238E27FC236}">
                <a16:creationId xmlns:a16="http://schemas.microsoft.com/office/drawing/2014/main" id="{83CB2632-0822-4E49-A707-FA1B8A4D01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435823" y="3320139"/>
            <a:ext cx="300774" cy="259288"/>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solidFill>
                <a:schemeClr val="tx1"/>
              </a:solidFill>
            </a:endParaRPr>
          </a:p>
        </p:txBody>
      </p:sp>
      <p:pic>
        <p:nvPicPr>
          <p:cNvPr id="4" name="Picture 3">
            <a:extLst>
              <a:ext uri="{FF2B5EF4-FFF2-40B4-BE49-F238E27FC236}">
                <a16:creationId xmlns:a16="http://schemas.microsoft.com/office/drawing/2014/main" id="{76543850-577D-EE46-A418-465168747BF3}"/>
              </a:ext>
            </a:extLst>
          </p:cNvPr>
          <p:cNvPicPr>
            <a:picLocks noChangeAspect="1"/>
          </p:cNvPicPr>
          <p:nvPr/>
        </p:nvPicPr>
        <p:blipFill>
          <a:blip r:embed="rId4"/>
          <a:stretch>
            <a:fillRect/>
          </a:stretch>
        </p:blipFill>
        <p:spPr>
          <a:xfrm>
            <a:off x="-5824" y="20783"/>
            <a:ext cx="12192000" cy="6858000"/>
          </a:xfrm>
          <a:prstGeom prst="rect">
            <a:avLst/>
          </a:prstGeom>
        </p:spPr>
      </p:pic>
      <p:pic>
        <p:nvPicPr>
          <p:cNvPr id="5" name="Online Media 4" descr="Recorded Sound">
            <a:hlinkClick r:id="" action="ppaction://media"/>
            <a:extLst>
              <a:ext uri="{FF2B5EF4-FFF2-40B4-BE49-F238E27FC236}">
                <a16:creationId xmlns:a16="http://schemas.microsoft.com/office/drawing/2014/main" id="{8A1828F4-60D5-D249-B79C-0FA3B63343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93421" y="249446"/>
            <a:ext cx="812800" cy="812800"/>
          </a:xfrm>
          <a:prstGeom prst="rect">
            <a:avLst/>
          </a:prstGeom>
        </p:spPr>
      </p:pic>
    </p:spTree>
    <p:extLst>
      <p:ext uri="{BB962C8B-B14F-4D97-AF65-F5344CB8AC3E}">
        <p14:creationId xmlns:p14="http://schemas.microsoft.com/office/powerpoint/2010/main" val="27138855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F5709-9460-9143-8E81-A3004204222D}"/>
              </a:ext>
            </a:extLst>
          </p:cNvPr>
          <p:cNvSpPr>
            <a:spLocks noGrp="1"/>
          </p:cNvSpPr>
          <p:nvPr>
            <p:ph type="title"/>
          </p:nvPr>
        </p:nvSpPr>
        <p:spPr/>
        <p:txBody>
          <a:bodyPr/>
          <a:lstStyle/>
          <a:p>
            <a:r>
              <a:rPr lang="en-US" dirty="0"/>
              <a:t>OPTN Strategic Goal For Kidney Allocation: Provide Equity in Access to Transplants</a:t>
            </a:r>
          </a:p>
        </p:txBody>
      </p:sp>
      <p:pic>
        <p:nvPicPr>
          <p:cNvPr id="4" name="Content Placeholder 5">
            <a:extLst>
              <a:ext uri="{FF2B5EF4-FFF2-40B4-BE49-F238E27FC236}">
                <a16:creationId xmlns:a16="http://schemas.microsoft.com/office/drawing/2014/main" id="{CC2A589D-4BCF-4D46-A131-D6D9C3860F41}"/>
              </a:ext>
            </a:extLst>
          </p:cNvPr>
          <p:cNvPicPr>
            <a:picLocks noGrp="1" noChangeAspect="1"/>
          </p:cNvPicPr>
          <p:nvPr>
            <p:ph idx="1"/>
          </p:nvPr>
        </p:nvPicPr>
        <p:blipFill>
          <a:blip r:embed="rId4"/>
          <a:stretch>
            <a:fillRect/>
          </a:stretch>
        </p:blipFill>
        <p:spPr>
          <a:xfrm>
            <a:off x="3769235" y="2041832"/>
            <a:ext cx="4383570" cy="4351338"/>
          </a:xfrm>
          <a:prstGeom prst="rect">
            <a:avLst/>
          </a:prstGeom>
        </p:spPr>
      </p:pic>
      <p:sp>
        <p:nvSpPr>
          <p:cNvPr id="7" name="TextBox 6">
            <a:extLst>
              <a:ext uri="{FF2B5EF4-FFF2-40B4-BE49-F238E27FC236}">
                <a16:creationId xmlns:a16="http://schemas.microsoft.com/office/drawing/2014/main" id="{33ED8136-EEE5-8445-8DA5-551F4D20F3BE}"/>
              </a:ext>
            </a:extLst>
          </p:cNvPr>
          <p:cNvSpPr txBox="1"/>
          <p:nvPr/>
        </p:nvSpPr>
        <p:spPr>
          <a:xfrm>
            <a:off x="2967529" y="3307602"/>
            <a:ext cx="1128214" cy="369332"/>
          </a:xfrm>
          <a:prstGeom prst="rect">
            <a:avLst/>
          </a:prstGeom>
          <a:noFill/>
        </p:spPr>
        <p:txBody>
          <a:bodyPr wrap="square" rtlCol="0">
            <a:spAutoFit/>
          </a:bodyPr>
          <a:lstStyle/>
          <a:p>
            <a:r>
              <a:rPr lang="en-US" dirty="0"/>
              <a:t>Jan. 2020</a:t>
            </a:r>
          </a:p>
        </p:txBody>
      </p:sp>
      <p:sp>
        <p:nvSpPr>
          <p:cNvPr id="8" name="TextBox 7">
            <a:extLst>
              <a:ext uri="{FF2B5EF4-FFF2-40B4-BE49-F238E27FC236}">
                <a16:creationId xmlns:a16="http://schemas.microsoft.com/office/drawing/2014/main" id="{25FFFA62-482B-194F-ACF5-749775C1DED0}"/>
              </a:ext>
            </a:extLst>
          </p:cNvPr>
          <p:cNvSpPr txBox="1"/>
          <p:nvPr/>
        </p:nvSpPr>
        <p:spPr>
          <a:xfrm>
            <a:off x="8086018" y="3676934"/>
            <a:ext cx="1138453" cy="369332"/>
          </a:xfrm>
          <a:prstGeom prst="rect">
            <a:avLst/>
          </a:prstGeom>
          <a:noFill/>
        </p:spPr>
        <p:txBody>
          <a:bodyPr wrap="none" rtlCol="0">
            <a:spAutoFit/>
          </a:bodyPr>
          <a:lstStyle/>
          <a:p>
            <a:r>
              <a:rPr lang="en-US" dirty="0"/>
              <a:t>June 2018</a:t>
            </a:r>
          </a:p>
        </p:txBody>
      </p:sp>
      <p:sp>
        <p:nvSpPr>
          <p:cNvPr id="9" name="TextBox 8">
            <a:extLst>
              <a:ext uri="{FF2B5EF4-FFF2-40B4-BE49-F238E27FC236}">
                <a16:creationId xmlns:a16="http://schemas.microsoft.com/office/drawing/2014/main" id="{64F6CE25-5674-C740-98BD-44B9F8DE890A}"/>
              </a:ext>
            </a:extLst>
          </p:cNvPr>
          <p:cNvSpPr txBox="1"/>
          <p:nvPr/>
        </p:nvSpPr>
        <p:spPr>
          <a:xfrm>
            <a:off x="2967528" y="4716726"/>
            <a:ext cx="1388724" cy="646331"/>
          </a:xfrm>
          <a:prstGeom prst="rect">
            <a:avLst/>
          </a:prstGeom>
          <a:noFill/>
        </p:spPr>
        <p:txBody>
          <a:bodyPr wrap="square" rtlCol="0">
            <a:spAutoFit/>
          </a:bodyPr>
          <a:lstStyle/>
          <a:p>
            <a:r>
              <a:rPr lang="en-US" dirty="0"/>
              <a:t>Dec. 2019: 250 NM</a:t>
            </a:r>
          </a:p>
        </p:txBody>
      </p:sp>
      <p:sp>
        <p:nvSpPr>
          <p:cNvPr id="10" name="TextBox 9">
            <a:extLst>
              <a:ext uri="{FF2B5EF4-FFF2-40B4-BE49-F238E27FC236}">
                <a16:creationId xmlns:a16="http://schemas.microsoft.com/office/drawing/2014/main" id="{2B7931F9-2FBF-C049-A4A8-62777DF0D023}"/>
              </a:ext>
            </a:extLst>
          </p:cNvPr>
          <p:cNvSpPr txBox="1"/>
          <p:nvPr/>
        </p:nvSpPr>
        <p:spPr>
          <a:xfrm>
            <a:off x="4149505" y="6035396"/>
            <a:ext cx="1090363" cy="369332"/>
          </a:xfrm>
          <a:prstGeom prst="rect">
            <a:avLst/>
          </a:prstGeom>
          <a:noFill/>
        </p:spPr>
        <p:txBody>
          <a:bodyPr wrap="none" rtlCol="0">
            <a:spAutoFit/>
          </a:bodyPr>
          <a:lstStyle/>
          <a:p>
            <a:r>
              <a:rPr lang="en-US" dirty="0"/>
              <a:t>Oct. 2019</a:t>
            </a:r>
          </a:p>
        </p:txBody>
      </p:sp>
      <p:sp>
        <p:nvSpPr>
          <p:cNvPr id="11" name="TextBox 10">
            <a:extLst>
              <a:ext uri="{FF2B5EF4-FFF2-40B4-BE49-F238E27FC236}">
                <a16:creationId xmlns:a16="http://schemas.microsoft.com/office/drawing/2014/main" id="{D9BEFE68-04CB-5240-B313-69F77A4E36C1}"/>
              </a:ext>
            </a:extLst>
          </p:cNvPr>
          <p:cNvSpPr txBox="1"/>
          <p:nvPr/>
        </p:nvSpPr>
        <p:spPr>
          <a:xfrm>
            <a:off x="5456267" y="6308209"/>
            <a:ext cx="1279465" cy="646331"/>
          </a:xfrm>
          <a:prstGeom prst="rect">
            <a:avLst/>
          </a:prstGeom>
          <a:noFill/>
        </p:spPr>
        <p:txBody>
          <a:bodyPr wrap="square" rtlCol="0">
            <a:spAutoFit/>
          </a:bodyPr>
          <a:lstStyle/>
          <a:p>
            <a:r>
              <a:rPr lang="en-US" dirty="0"/>
              <a:t>Aug. 2019: 500 NM</a:t>
            </a:r>
          </a:p>
        </p:txBody>
      </p:sp>
      <p:sp>
        <p:nvSpPr>
          <p:cNvPr id="12" name="TextBox 11">
            <a:extLst>
              <a:ext uri="{FF2B5EF4-FFF2-40B4-BE49-F238E27FC236}">
                <a16:creationId xmlns:a16="http://schemas.microsoft.com/office/drawing/2014/main" id="{4BC827B7-FA13-D840-9CEF-8DAF34FF4248}"/>
              </a:ext>
            </a:extLst>
          </p:cNvPr>
          <p:cNvSpPr txBox="1"/>
          <p:nvPr/>
        </p:nvSpPr>
        <p:spPr>
          <a:xfrm>
            <a:off x="8086018" y="4624179"/>
            <a:ext cx="1182311" cy="369332"/>
          </a:xfrm>
          <a:prstGeom prst="rect">
            <a:avLst/>
          </a:prstGeom>
          <a:noFill/>
        </p:spPr>
        <p:txBody>
          <a:bodyPr wrap="none" rtlCol="0">
            <a:spAutoFit/>
          </a:bodyPr>
          <a:lstStyle/>
          <a:p>
            <a:r>
              <a:rPr lang="en-US" dirty="0"/>
              <a:t>Sept. 2018</a:t>
            </a:r>
          </a:p>
        </p:txBody>
      </p:sp>
      <p:pic>
        <p:nvPicPr>
          <p:cNvPr id="3" name="Online Media 2" descr="Recorded Sound">
            <a:hlinkClick r:id="" action="ppaction://media"/>
            <a:extLst>
              <a:ext uri="{FF2B5EF4-FFF2-40B4-BE49-F238E27FC236}">
                <a16:creationId xmlns:a16="http://schemas.microsoft.com/office/drawing/2014/main" id="{9339406D-9311-E243-B389-681ABE641D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5400" y="1464611"/>
            <a:ext cx="812800" cy="812800"/>
          </a:xfrm>
          <a:prstGeom prst="rect">
            <a:avLst/>
          </a:prstGeom>
        </p:spPr>
      </p:pic>
    </p:spTree>
    <p:extLst>
      <p:ext uri="{BB962C8B-B14F-4D97-AF65-F5344CB8AC3E}">
        <p14:creationId xmlns:p14="http://schemas.microsoft.com/office/powerpoint/2010/main" val="885402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91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42A353-F292-8842-BF6C-C77F041B0CED}"/>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Allocation Policy: Replace DSA and Regions Model with 250 NM Model </a:t>
            </a:r>
          </a:p>
        </p:txBody>
      </p:sp>
      <p:graphicFrame>
        <p:nvGraphicFramePr>
          <p:cNvPr id="5" name="Content Placeholder 2">
            <a:extLst>
              <a:ext uri="{FF2B5EF4-FFF2-40B4-BE49-F238E27FC236}">
                <a16:creationId xmlns:a16="http://schemas.microsoft.com/office/drawing/2014/main" id="{088A42AA-8E19-4C92-8167-A117751982ED}"/>
              </a:ext>
            </a:extLst>
          </p:cNvPr>
          <p:cNvGraphicFramePr>
            <a:graphicFrameLocks noGrp="1"/>
          </p:cNvGraphicFramePr>
          <p:nvPr>
            <p:ph idx="1"/>
            <p:extLst>
              <p:ext uri="{D42A27DB-BD31-4B8C-83A1-F6EECF244321}">
                <p14:modId xmlns:p14="http://schemas.microsoft.com/office/powerpoint/2010/main" val="208194133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Online Media 2" descr="Recorded Sound">
            <a:hlinkClick r:id="" action="ppaction://media"/>
            <a:extLst>
              <a:ext uri="{FF2B5EF4-FFF2-40B4-BE49-F238E27FC236}">
                <a16:creationId xmlns:a16="http://schemas.microsoft.com/office/drawing/2014/main" id="{DA85FED6-0C26-4B4A-831B-91C12A89889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4096" y="470924"/>
            <a:ext cx="812800" cy="812800"/>
          </a:xfrm>
          <a:prstGeom prst="rect">
            <a:avLst/>
          </a:prstGeom>
        </p:spPr>
      </p:pic>
    </p:spTree>
    <p:extLst>
      <p:ext uri="{BB962C8B-B14F-4D97-AF65-F5344CB8AC3E}">
        <p14:creationId xmlns:p14="http://schemas.microsoft.com/office/powerpoint/2010/main" val="239980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0F55BF-EC53-A444-A54D-10F81BC96C47}"/>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Impact on the State of Florida </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D82316D9-B520-DC4F-B93C-6F2B1AE17D90}"/>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bwMode="auto">
          <a:xfrm>
            <a:off x="5153822" y="1532443"/>
            <a:ext cx="6553545" cy="3801056"/>
          </a:xfrm>
          <a:prstGeom prst="rect">
            <a:avLst/>
          </a:prstGeom>
          <a:noFill/>
        </p:spPr>
      </p:pic>
      <p:pic>
        <p:nvPicPr>
          <p:cNvPr id="3" name="Online Media 2" descr="Recorded Sound">
            <a:hlinkClick r:id="" action="ppaction://media"/>
            <a:extLst>
              <a:ext uri="{FF2B5EF4-FFF2-40B4-BE49-F238E27FC236}">
                <a16:creationId xmlns:a16="http://schemas.microsoft.com/office/drawing/2014/main" id="{3D2032C4-3E6D-A642-BCC1-B5051F6321C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6883" y="357271"/>
            <a:ext cx="812800" cy="812800"/>
          </a:xfrm>
          <a:prstGeom prst="rect">
            <a:avLst/>
          </a:prstGeom>
        </p:spPr>
      </p:pic>
    </p:spTree>
    <p:extLst>
      <p:ext uri="{BB962C8B-B14F-4D97-AF65-F5344CB8AC3E}">
        <p14:creationId xmlns:p14="http://schemas.microsoft.com/office/powerpoint/2010/main" val="3596938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4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B45A142-4255-493C-8284-5D566C121B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1E8D68-E875-D844-9FEB-54D28F4CD872}"/>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Impact on the University of Florida</a:t>
            </a:r>
          </a:p>
        </p:txBody>
      </p:sp>
      <p:cxnSp>
        <p:nvCxnSpPr>
          <p:cNvPr id="18" name="Straight Connector 17">
            <a:extLst>
              <a:ext uri="{FF2B5EF4-FFF2-40B4-BE49-F238E27FC236}">
                <a16:creationId xmlns:a16="http://schemas.microsoft.com/office/drawing/2014/main" id="{38FB9660-F42F-4313-BBC4-47C007FE484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B7B0FF47-3D9A-4343-9DD2-0A865F2AE7AB}"/>
              </a:ext>
            </a:extLst>
          </p:cNvPr>
          <p:cNvPicPr>
            <a:picLocks noGrp="1"/>
          </p:cNvPicPr>
          <p:nvPr>
            <p:ph idx="1"/>
          </p:nvPr>
        </p:nvPicPr>
        <p:blipFill>
          <a:blip r:embed="rId4">
            <a:extLst>
              <a:ext uri="{28A0092B-C50C-407E-A947-70E740481C1C}">
                <a14:useLocalDpi xmlns:a14="http://schemas.microsoft.com/office/drawing/2010/main" val="0"/>
              </a:ext>
            </a:extLst>
          </a:blip>
          <a:stretch>
            <a:fillRect/>
          </a:stretch>
        </p:blipFill>
        <p:spPr bwMode="auto">
          <a:xfrm>
            <a:off x="5153822" y="1557019"/>
            <a:ext cx="6553545" cy="3751903"/>
          </a:xfrm>
          <a:prstGeom prst="rect">
            <a:avLst/>
          </a:prstGeom>
          <a:noFill/>
        </p:spPr>
      </p:pic>
      <p:pic>
        <p:nvPicPr>
          <p:cNvPr id="3" name="Online Media 2" descr="Recorded Sound">
            <a:hlinkClick r:id="" action="ppaction://media"/>
            <a:extLst>
              <a:ext uri="{FF2B5EF4-FFF2-40B4-BE49-F238E27FC236}">
                <a16:creationId xmlns:a16="http://schemas.microsoft.com/office/drawing/2014/main" id="{F582F082-B0CC-8F4A-BCFF-539594A68B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36883" y="357271"/>
            <a:ext cx="812800" cy="812800"/>
          </a:xfrm>
          <a:prstGeom prst="rect">
            <a:avLst/>
          </a:prstGeom>
        </p:spPr>
      </p:pic>
    </p:spTree>
    <p:extLst>
      <p:ext uri="{BB962C8B-B14F-4D97-AF65-F5344CB8AC3E}">
        <p14:creationId xmlns:p14="http://schemas.microsoft.com/office/powerpoint/2010/main" val="217209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05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AA15AE1-9F7A-384F-A5C6-710F68C3E79D}"/>
              </a:ext>
            </a:extLst>
          </p:cNvPr>
          <p:cNvSpPr>
            <a:spLocks noGrp="1"/>
          </p:cNvSpPr>
          <p:nvPr>
            <p:ph type="title"/>
          </p:nvPr>
        </p:nvSpPr>
        <p:spPr>
          <a:xfrm>
            <a:off x="863029" y="1012004"/>
            <a:ext cx="3416158" cy="4795408"/>
          </a:xfrm>
        </p:spPr>
        <p:txBody>
          <a:bodyPr>
            <a:normAutofit/>
          </a:bodyPr>
          <a:lstStyle/>
          <a:p>
            <a:r>
              <a:rPr lang="en-US">
                <a:solidFill>
                  <a:srgbClr val="FFFFFF"/>
                </a:solidFill>
              </a:rPr>
              <a:t>OPTN Policy Framework: Limited Location = Barrier to Allocation </a:t>
            </a:r>
          </a:p>
        </p:txBody>
      </p:sp>
      <p:graphicFrame>
        <p:nvGraphicFramePr>
          <p:cNvPr id="15" name="Content Placeholder 2">
            <a:extLst>
              <a:ext uri="{FF2B5EF4-FFF2-40B4-BE49-F238E27FC236}">
                <a16:creationId xmlns:a16="http://schemas.microsoft.com/office/drawing/2014/main" id="{6D14CE22-C1D9-4F36-99FF-2A20954E1C59}"/>
              </a:ext>
            </a:extLst>
          </p:cNvPr>
          <p:cNvGraphicFramePr>
            <a:graphicFrameLocks noGrp="1"/>
          </p:cNvGraphicFramePr>
          <p:nvPr>
            <p:ph idx="1"/>
            <p:extLst>
              <p:ext uri="{D42A27DB-BD31-4B8C-83A1-F6EECF244321}">
                <p14:modId xmlns:p14="http://schemas.microsoft.com/office/powerpoint/2010/main" val="318773468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Online Media 2" descr="Recorded Sound">
            <a:hlinkClick r:id="" action="ppaction://media"/>
            <a:extLst>
              <a:ext uri="{FF2B5EF4-FFF2-40B4-BE49-F238E27FC236}">
                <a16:creationId xmlns:a16="http://schemas.microsoft.com/office/drawing/2014/main" id="{B4480D38-9DC3-9948-95AF-C10C61DE121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33834" y="605604"/>
            <a:ext cx="812800" cy="812800"/>
          </a:xfrm>
          <a:prstGeom prst="rect">
            <a:avLst/>
          </a:prstGeom>
        </p:spPr>
      </p:pic>
    </p:spTree>
    <p:extLst>
      <p:ext uri="{BB962C8B-B14F-4D97-AF65-F5344CB8AC3E}">
        <p14:creationId xmlns:p14="http://schemas.microsoft.com/office/powerpoint/2010/main" val="789011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8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36DA47-B4D4-EF40-B2E4-2D10BC11B616}"/>
              </a:ext>
            </a:extLst>
          </p:cNvPr>
          <p:cNvSpPr>
            <a:spLocks noGrp="1"/>
          </p:cNvSpPr>
          <p:nvPr>
            <p:ph type="title"/>
          </p:nvPr>
        </p:nvSpPr>
        <p:spPr>
          <a:xfrm>
            <a:off x="160022" y="963877"/>
            <a:ext cx="4172540" cy="4930246"/>
          </a:xfrm>
        </p:spPr>
        <p:txBody>
          <a:bodyPr>
            <a:normAutofit/>
          </a:bodyPr>
          <a:lstStyle/>
          <a:p>
            <a:pPr algn="r"/>
            <a:r>
              <a:rPr lang="en-US" dirty="0">
                <a:solidFill>
                  <a:schemeClr val="accent1"/>
                </a:solidFill>
              </a:rPr>
              <a:t>Recommendation Based on Data Projection:</a:t>
            </a:r>
            <a:br>
              <a:rPr lang="en-US" dirty="0">
                <a:solidFill>
                  <a:schemeClr val="accent1"/>
                </a:solidFill>
              </a:rPr>
            </a:br>
            <a:endParaRPr lang="en-US" dirty="0">
              <a:solidFill>
                <a:schemeClr val="accent1"/>
              </a:solidFill>
            </a:endParaRP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1371B371-9E57-834C-BDFC-6CB55464F974}"/>
              </a:ext>
            </a:extLst>
          </p:cNvPr>
          <p:cNvSpPr>
            <a:spLocks noGrp="1"/>
          </p:cNvSpPr>
          <p:nvPr>
            <p:ph idx="1"/>
          </p:nvPr>
        </p:nvSpPr>
        <p:spPr>
          <a:xfrm>
            <a:off x="4976031" y="963877"/>
            <a:ext cx="6377769" cy="4930246"/>
          </a:xfrm>
        </p:spPr>
        <p:txBody>
          <a:bodyPr anchor="ctr">
            <a:normAutofit fontScale="92500" lnSpcReduction="10000"/>
          </a:bodyPr>
          <a:lstStyle/>
          <a:p>
            <a:pPr marL="457200" lvl="1" indent="0">
              <a:buNone/>
            </a:pPr>
            <a:endParaRPr lang="en-US" sz="2200" dirty="0"/>
          </a:p>
          <a:p>
            <a:pPr marL="0" indent="0">
              <a:buNone/>
            </a:pPr>
            <a:r>
              <a:rPr lang="en-US" sz="2600" dirty="0">
                <a:solidFill>
                  <a:schemeClr val="accent1"/>
                </a:solidFill>
              </a:rPr>
              <a:t>Equity Issue Based on Location Continues</a:t>
            </a:r>
          </a:p>
          <a:p>
            <a:pPr marL="0" indent="0">
              <a:buNone/>
            </a:pPr>
            <a:endParaRPr lang="en-US" sz="2200" dirty="0"/>
          </a:p>
          <a:p>
            <a:pPr marL="0" indent="0">
              <a:buNone/>
            </a:pPr>
            <a:r>
              <a:rPr lang="en-US" sz="2200" b="1" dirty="0"/>
              <a:t>OPTN Process:</a:t>
            </a:r>
          </a:p>
          <a:p>
            <a:r>
              <a:rPr lang="en-US" sz="2200" dirty="0"/>
              <a:t>Three-year Strategy on Organ Allocation: 2018-2021</a:t>
            </a:r>
          </a:p>
          <a:p>
            <a:r>
              <a:rPr lang="en-US" sz="2200" dirty="0"/>
              <a:t>Post Implementation Review</a:t>
            </a:r>
          </a:p>
          <a:p>
            <a:r>
              <a:rPr lang="en-US" sz="2200" dirty="0"/>
              <a:t>Policy has Opportunity for Reconsideration: Possible   Failure Rate Due to Transporting Organs Nationwide and Lawsuits</a:t>
            </a:r>
          </a:p>
          <a:p>
            <a:endParaRPr lang="en-US" sz="2200" dirty="0"/>
          </a:p>
          <a:p>
            <a:pPr marL="0" indent="0">
              <a:buNone/>
            </a:pPr>
            <a:r>
              <a:rPr lang="en-US" sz="2200" b="1" dirty="0"/>
              <a:t>Recommendation to Stakeholders:</a:t>
            </a:r>
          </a:p>
          <a:p>
            <a:r>
              <a:rPr lang="en-US" sz="2200" dirty="0"/>
              <a:t>Bicameral and Bipartisan Solutions – Florida Politicians </a:t>
            </a:r>
          </a:p>
          <a:p>
            <a:r>
              <a:rPr lang="en-US" sz="2200" dirty="0"/>
              <a:t>Lobbying - Florida Delegation and Additional States</a:t>
            </a:r>
          </a:p>
          <a:p>
            <a:pPr marL="0" indent="0">
              <a:buNone/>
            </a:pPr>
            <a:endParaRPr lang="en-US" sz="2200" dirty="0"/>
          </a:p>
          <a:p>
            <a:endParaRPr lang="en-US" sz="2200" dirty="0"/>
          </a:p>
        </p:txBody>
      </p:sp>
      <p:pic>
        <p:nvPicPr>
          <p:cNvPr id="4" name="Online Media 3" descr="Recorded Sound">
            <a:hlinkClick r:id="" action="ppaction://media"/>
            <a:extLst>
              <a:ext uri="{FF2B5EF4-FFF2-40B4-BE49-F238E27FC236}">
                <a16:creationId xmlns:a16="http://schemas.microsoft.com/office/drawing/2014/main" id="{934A5211-8EE4-C747-ABCF-D808F3D792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1800" y="557477"/>
            <a:ext cx="812800" cy="812800"/>
          </a:xfrm>
          <a:prstGeom prst="rect">
            <a:avLst/>
          </a:prstGeom>
        </p:spPr>
      </p:pic>
    </p:spTree>
    <p:extLst>
      <p:ext uri="{BB962C8B-B14F-4D97-AF65-F5344CB8AC3E}">
        <p14:creationId xmlns:p14="http://schemas.microsoft.com/office/powerpoint/2010/main" val="3340526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2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53EE-2765-E845-9005-3EF12EE223B1}"/>
              </a:ext>
            </a:extLst>
          </p:cNvPr>
          <p:cNvSpPr>
            <a:spLocks noGrp="1"/>
          </p:cNvSpPr>
          <p:nvPr>
            <p:ph type="title"/>
          </p:nvPr>
        </p:nvSpPr>
        <p:spPr/>
        <p:txBody>
          <a:bodyPr/>
          <a:lstStyle/>
          <a:p>
            <a:r>
              <a:rPr lang="en-US" dirty="0"/>
              <a:t>Sources</a:t>
            </a:r>
          </a:p>
        </p:txBody>
      </p:sp>
      <p:sp>
        <p:nvSpPr>
          <p:cNvPr id="3" name="Content Placeholder 2">
            <a:extLst>
              <a:ext uri="{FF2B5EF4-FFF2-40B4-BE49-F238E27FC236}">
                <a16:creationId xmlns:a16="http://schemas.microsoft.com/office/drawing/2014/main" id="{A086576A-D4DE-E44C-B5EB-6979F47174EC}"/>
              </a:ext>
            </a:extLst>
          </p:cNvPr>
          <p:cNvSpPr>
            <a:spLocks noGrp="1"/>
          </p:cNvSpPr>
          <p:nvPr>
            <p:ph idx="1"/>
          </p:nvPr>
        </p:nvSpPr>
        <p:spPr/>
        <p:txBody>
          <a:bodyPr>
            <a:normAutofit fontScale="70000" lnSpcReduction="20000"/>
          </a:bodyPr>
          <a:lstStyle/>
          <a:p>
            <a:r>
              <a:rPr lang="en-US" dirty="0">
                <a:hlinkClick r:id="rId4"/>
              </a:rPr>
              <a:t>https://uscode.house.gov/view.xhtml?hl=false&amp;edition=prelim&amp;req=granuleid%3AUSC-2014-title42-section274&amp;num=0</a:t>
            </a:r>
            <a:endParaRPr lang="en-US" dirty="0">
              <a:hlinkClick r:id="rId5"/>
            </a:endParaRPr>
          </a:p>
          <a:p>
            <a:r>
              <a:rPr lang="en-US" dirty="0">
                <a:hlinkClick r:id="rId5"/>
              </a:rPr>
              <a:t>https://optn.transplant.hrsa.gov/governance/public-comment/eliminate-the-use-of-dsa-and-region-in-kidney-allocation-policy/ </a:t>
            </a:r>
            <a:endParaRPr lang="en-US" dirty="0"/>
          </a:p>
          <a:p>
            <a:r>
              <a:rPr lang="en-US" dirty="0">
                <a:hlinkClick r:id="rId6"/>
              </a:rPr>
              <a:t>https://unos.org/policy/kidney-pancreas/policy-updates/</a:t>
            </a:r>
            <a:endParaRPr lang="en-US" dirty="0"/>
          </a:p>
          <a:p>
            <a:r>
              <a:rPr lang="en-US" dirty="0">
                <a:hlinkClick r:id="rId7"/>
              </a:rPr>
              <a:t>https://optn.transplant.hrsa.gov/members/committees/kidney-committee/</a:t>
            </a:r>
            <a:endParaRPr lang="en-US" dirty="0"/>
          </a:p>
          <a:p>
            <a:r>
              <a:rPr lang="en-US" dirty="0">
                <a:hlinkClick r:id="rId8"/>
              </a:rPr>
              <a:t>https://optn.transplant.hrsa.gov/media/3390/optn-policies-effective-as-of-dec-4-2019-board-adoptions.pdf</a:t>
            </a:r>
            <a:endParaRPr lang="en-US" dirty="0"/>
          </a:p>
          <a:p>
            <a:r>
              <a:rPr lang="en-US" dirty="0">
                <a:hlinkClick r:id="rId5"/>
              </a:rPr>
              <a:t>https://optn.transplant.hrsa.gov/governance/public-comment/eliminate-the-use-of-dsa-and-region-in-kidney-allocation-policy/</a:t>
            </a:r>
            <a:endParaRPr lang="en-US" dirty="0"/>
          </a:p>
          <a:p>
            <a:r>
              <a:rPr lang="en-US" u="sng" dirty="0">
                <a:hlinkClick r:id="rId9"/>
              </a:rPr>
              <a:t>https://optn.transplant.hrsa.gov/media/2768/kp_analysisreport_20181207.pdf</a:t>
            </a:r>
            <a:r>
              <a:rPr lang="en-US" u="sng" dirty="0"/>
              <a:t> </a:t>
            </a:r>
          </a:p>
          <a:p>
            <a:r>
              <a:rPr lang="en-US" dirty="0"/>
              <a:t>Carpenter D, Husain SA, Brennan C, </a:t>
            </a:r>
            <a:r>
              <a:rPr lang="en-US" dirty="0" err="1"/>
              <a:t>Batal</a:t>
            </a:r>
            <a:r>
              <a:rPr lang="en-US" dirty="0"/>
              <a:t> I, Hall IE, </a:t>
            </a:r>
            <a:r>
              <a:rPr lang="en-US" dirty="0" err="1"/>
              <a:t>Santoriello</a:t>
            </a:r>
            <a:r>
              <a:rPr lang="en-US" dirty="0"/>
              <a:t> D, Rosen R, Crew RJ, </a:t>
            </a:r>
            <a:r>
              <a:rPr lang="en-US" dirty="0" err="1"/>
              <a:t>Campenot</a:t>
            </a:r>
            <a:r>
              <a:rPr lang="en-US" dirty="0"/>
              <a:t> E, Dube GK, Radhakrishnan J, Stokes MB, Sandoval PR, D </a:t>
            </a:r>
            <a:r>
              <a:rPr lang="en-US" dirty="0" err="1"/>
              <a:t>Agati</a:t>
            </a:r>
            <a:r>
              <a:rPr lang="en-US" dirty="0"/>
              <a:t> V, Cohen DJ, Ratner LE, Markowitz G, Mohan S. Procurement Biopsies in the Evaluation of Deceased Donor Kidneys. Clin J Am Soc </a:t>
            </a:r>
            <a:r>
              <a:rPr lang="en-US" dirty="0" err="1"/>
              <a:t>Nephrol</a:t>
            </a:r>
            <a:r>
              <a:rPr lang="en-US" dirty="0"/>
              <a:t>. 2018 Dec 7;13(12):1876-1885. </a:t>
            </a:r>
            <a:r>
              <a:rPr lang="en-US" dirty="0" err="1"/>
              <a:t>doi</a:t>
            </a:r>
            <a:r>
              <a:rPr lang="en-US" dirty="0"/>
              <a:t>: 10.2215/CJN.04150418. </a:t>
            </a:r>
            <a:r>
              <a:rPr lang="en-US" dirty="0" err="1"/>
              <a:t>Epub</a:t>
            </a:r>
            <a:r>
              <a:rPr lang="en-US" dirty="0"/>
              <a:t> 2018 Oct 25</a:t>
            </a:r>
          </a:p>
          <a:p>
            <a:endParaRPr lang="en-US" u="sng" dirty="0"/>
          </a:p>
          <a:p>
            <a:endParaRPr lang="en-US" dirty="0"/>
          </a:p>
          <a:p>
            <a:pPr marL="0" indent="0">
              <a:buNone/>
            </a:pPr>
            <a:endParaRPr lang="en-US" dirty="0"/>
          </a:p>
          <a:p>
            <a:endParaRPr lang="en-US" dirty="0"/>
          </a:p>
        </p:txBody>
      </p:sp>
      <p:pic>
        <p:nvPicPr>
          <p:cNvPr id="4" name="Online Media 3" descr="Recorded Sound">
            <a:hlinkClick r:id="" action="ppaction://media"/>
            <a:extLst>
              <a:ext uri="{FF2B5EF4-FFF2-40B4-BE49-F238E27FC236}">
                <a16:creationId xmlns:a16="http://schemas.microsoft.com/office/drawing/2014/main" id="{6A96967F-3661-1944-9D86-A2ABA61592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 y="106098"/>
            <a:ext cx="812800" cy="812800"/>
          </a:xfrm>
          <a:prstGeom prst="rect">
            <a:avLst/>
          </a:prstGeom>
        </p:spPr>
      </p:pic>
    </p:spTree>
    <p:extLst>
      <p:ext uri="{BB962C8B-B14F-4D97-AF65-F5344CB8AC3E}">
        <p14:creationId xmlns:p14="http://schemas.microsoft.com/office/powerpoint/2010/main" val="220366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83D68BA-4D50-244F-94BD-5A3D8A8CDF2A}"/>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Outline of Presentation</a:t>
            </a:r>
          </a:p>
        </p:txBody>
      </p:sp>
      <p:graphicFrame>
        <p:nvGraphicFramePr>
          <p:cNvPr id="5" name="Content Placeholder 2">
            <a:extLst>
              <a:ext uri="{FF2B5EF4-FFF2-40B4-BE49-F238E27FC236}">
                <a16:creationId xmlns:a16="http://schemas.microsoft.com/office/drawing/2014/main" id="{6CA01B6C-14E5-43EF-B44C-9342CA414525}"/>
              </a:ext>
            </a:extLst>
          </p:cNvPr>
          <p:cNvGraphicFramePr>
            <a:graphicFrameLocks noGrp="1"/>
          </p:cNvGraphicFramePr>
          <p:nvPr>
            <p:ph idx="1"/>
            <p:extLst>
              <p:ext uri="{D42A27DB-BD31-4B8C-83A1-F6EECF244321}">
                <p14:modId xmlns:p14="http://schemas.microsoft.com/office/powerpoint/2010/main" val="91576368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Online Media 2" descr="Recorded Sound">
            <a:hlinkClick r:id="" action="ppaction://media"/>
            <a:extLst>
              <a:ext uri="{FF2B5EF4-FFF2-40B4-BE49-F238E27FC236}">
                <a16:creationId xmlns:a16="http://schemas.microsoft.com/office/drawing/2014/main" id="{A9943F7A-4746-4A4C-BC5E-05FF23E44FC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84096" y="335065"/>
            <a:ext cx="812800" cy="812800"/>
          </a:xfrm>
          <a:prstGeom prst="rect">
            <a:avLst/>
          </a:prstGeom>
        </p:spPr>
      </p:pic>
    </p:spTree>
    <p:extLst>
      <p:ext uri="{BB962C8B-B14F-4D97-AF65-F5344CB8AC3E}">
        <p14:creationId xmlns:p14="http://schemas.microsoft.com/office/powerpoint/2010/main" val="196320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8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9EECAA-047C-BA4D-8A00-8476711B2E92}"/>
              </a:ext>
            </a:extLst>
          </p:cNvPr>
          <p:cNvSpPr>
            <a:spLocks noGrp="1"/>
          </p:cNvSpPr>
          <p:nvPr>
            <p:ph type="title"/>
          </p:nvPr>
        </p:nvSpPr>
        <p:spPr>
          <a:xfrm>
            <a:off x="863029" y="1012004"/>
            <a:ext cx="3416158" cy="4795408"/>
          </a:xfrm>
        </p:spPr>
        <p:txBody>
          <a:bodyPr>
            <a:normAutofit/>
          </a:bodyPr>
          <a:lstStyle/>
          <a:p>
            <a:r>
              <a:rPr lang="en-US">
                <a:solidFill>
                  <a:srgbClr val="FFFFFF"/>
                </a:solidFill>
              </a:rPr>
              <a:t>Organ Procurement and Allocation Policy Process</a:t>
            </a:r>
          </a:p>
        </p:txBody>
      </p:sp>
      <p:graphicFrame>
        <p:nvGraphicFramePr>
          <p:cNvPr id="5" name="Content Placeholder 2">
            <a:extLst>
              <a:ext uri="{FF2B5EF4-FFF2-40B4-BE49-F238E27FC236}">
                <a16:creationId xmlns:a16="http://schemas.microsoft.com/office/drawing/2014/main" id="{C920661E-2B3A-4636-9D87-1AB6C4B0E097}"/>
              </a:ext>
            </a:extLst>
          </p:cNvPr>
          <p:cNvGraphicFramePr>
            <a:graphicFrameLocks noGrp="1"/>
          </p:cNvGraphicFramePr>
          <p:nvPr>
            <p:ph idx="1"/>
            <p:extLst>
              <p:ext uri="{D42A27DB-BD31-4B8C-83A1-F6EECF244321}">
                <p14:modId xmlns:p14="http://schemas.microsoft.com/office/powerpoint/2010/main" val="118082104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Online Media 2" descr="Recorded Sound">
            <a:hlinkClick r:id="" action="ppaction://media"/>
            <a:extLst>
              <a:ext uri="{FF2B5EF4-FFF2-40B4-BE49-F238E27FC236}">
                <a16:creationId xmlns:a16="http://schemas.microsoft.com/office/drawing/2014/main" id="{E9E2B2E8-4D6D-DE43-A2AA-86228DAD6C3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6629" y="456387"/>
            <a:ext cx="812800" cy="812800"/>
          </a:xfrm>
          <a:prstGeom prst="rect">
            <a:avLst/>
          </a:prstGeom>
        </p:spPr>
      </p:pic>
    </p:spTree>
    <p:extLst>
      <p:ext uri="{BB962C8B-B14F-4D97-AF65-F5344CB8AC3E}">
        <p14:creationId xmlns:p14="http://schemas.microsoft.com/office/powerpoint/2010/main" val="274323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009499D-4284-7E45-8CB3-1950CBE1ADF9}"/>
              </a:ext>
            </a:extLst>
          </p:cNvPr>
          <p:cNvSpPr>
            <a:spLocks noGrp="1"/>
          </p:cNvSpPr>
          <p:nvPr>
            <p:ph type="title"/>
          </p:nvPr>
        </p:nvSpPr>
        <p:spPr>
          <a:xfrm>
            <a:off x="863029" y="1012004"/>
            <a:ext cx="3416158" cy="4795408"/>
          </a:xfrm>
        </p:spPr>
        <p:txBody>
          <a:bodyPr>
            <a:normAutofit/>
          </a:bodyPr>
          <a:lstStyle/>
          <a:p>
            <a:r>
              <a:rPr lang="en-US" dirty="0">
                <a:solidFill>
                  <a:srgbClr val="FFFFFF"/>
                </a:solidFill>
              </a:rPr>
              <a:t>NOTA and The Final Rule</a:t>
            </a:r>
          </a:p>
        </p:txBody>
      </p:sp>
      <p:graphicFrame>
        <p:nvGraphicFramePr>
          <p:cNvPr id="5" name="Content Placeholder 2">
            <a:extLst>
              <a:ext uri="{FF2B5EF4-FFF2-40B4-BE49-F238E27FC236}">
                <a16:creationId xmlns:a16="http://schemas.microsoft.com/office/drawing/2014/main" id="{5C47CBB0-747A-4792-AF45-F5366800706B}"/>
              </a:ext>
            </a:extLst>
          </p:cNvPr>
          <p:cNvGraphicFramePr>
            <a:graphicFrameLocks noGrp="1"/>
          </p:cNvGraphicFramePr>
          <p:nvPr>
            <p:ph idx="1"/>
            <p:extLst>
              <p:ext uri="{D42A27DB-BD31-4B8C-83A1-F6EECF244321}">
                <p14:modId xmlns:p14="http://schemas.microsoft.com/office/powerpoint/2010/main" val="808301801"/>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Online Media 2" descr="Recorded Sound">
            <a:hlinkClick r:id="" action="ppaction://media"/>
            <a:extLst>
              <a:ext uri="{FF2B5EF4-FFF2-40B4-BE49-F238E27FC236}">
                <a16:creationId xmlns:a16="http://schemas.microsoft.com/office/drawing/2014/main" id="{7550A201-EDC4-C944-8BF4-9129A796D25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56629" y="335065"/>
            <a:ext cx="812800" cy="812800"/>
          </a:xfrm>
          <a:prstGeom prst="rect">
            <a:avLst/>
          </a:prstGeom>
        </p:spPr>
      </p:pic>
    </p:spTree>
    <p:extLst>
      <p:ext uri="{BB962C8B-B14F-4D97-AF65-F5344CB8AC3E}">
        <p14:creationId xmlns:p14="http://schemas.microsoft.com/office/powerpoint/2010/main" val="416609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2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C4BFA1-2075-4901-9E24-E41D1FDD51FD}"/>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9" name="Oval 5">
              <a:extLst>
                <a:ext uri="{FF2B5EF4-FFF2-40B4-BE49-F238E27FC236}">
                  <a16:creationId xmlns:a16="http://schemas.microsoft.com/office/drawing/2014/main" id="{985A7375-E3AF-4F5C-85AE-17E8832952CA}"/>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0" name="Oval 9">
              <a:extLst>
                <a:ext uri="{FF2B5EF4-FFF2-40B4-BE49-F238E27FC236}">
                  <a16:creationId xmlns:a16="http://schemas.microsoft.com/office/drawing/2014/main" id="{F0307F65-8304-4FA8-A841-D4D7625411BE}"/>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1" name="Oval 5">
              <a:extLst>
                <a:ext uri="{FF2B5EF4-FFF2-40B4-BE49-F238E27FC236}">
                  <a16:creationId xmlns:a16="http://schemas.microsoft.com/office/drawing/2014/main" id="{C8B8394C-136F-4E05-A002-D93A5E79CD50}"/>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p:nvSpPr>
          <p:cNvPr id="3" name="Content Placeholder 2">
            <a:extLst>
              <a:ext uri="{FF2B5EF4-FFF2-40B4-BE49-F238E27FC236}">
                <a16:creationId xmlns:a16="http://schemas.microsoft.com/office/drawing/2014/main" id="{178A1668-6693-1D41-B3EE-471319D7170D}"/>
              </a:ext>
            </a:extLst>
          </p:cNvPr>
          <p:cNvSpPr>
            <a:spLocks noGrp="1"/>
          </p:cNvSpPr>
          <p:nvPr>
            <p:ph idx="1"/>
          </p:nvPr>
        </p:nvSpPr>
        <p:spPr>
          <a:xfrm>
            <a:off x="1524000" y="4495800"/>
            <a:ext cx="9144000" cy="762000"/>
          </a:xfrm>
        </p:spPr>
        <p:txBody>
          <a:bodyPr vert="horz" lIns="91440" tIns="45720" rIns="91440" bIns="45720" rtlCol="0">
            <a:normAutofit/>
          </a:bodyPr>
          <a:lstStyle/>
          <a:p>
            <a:pPr marL="0" indent="0" algn="ctr">
              <a:buNone/>
            </a:pPr>
            <a:r>
              <a:rPr lang="en-US" sz="1800" kern="1200" dirty="0">
                <a:solidFill>
                  <a:schemeClr val="tx1"/>
                </a:solidFill>
                <a:latin typeface="+mn-lt"/>
                <a:ea typeface="+mn-ea"/>
                <a:cs typeface="+mn-cs"/>
              </a:rPr>
              <a:t>The Need to Enact the Final Rule has Prompted Policy Changes to Organ Allocation</a:t>
            </a:r>
          </a:p>
        </p:txBody>
      </p:sp>
      <p:sp>
        <p:nvSpPr>
          <p:cNvPr id="15" name="Rectangle 12">
            <a:extLst>
              <a:ext uri="{FF2B5EF4-FFF2-40B4-BE49-F238E27FC236}">
                <a16:creationId xmlns:a16="http://schemas.microsoft.com/office/drawing/2014/main" id="{053FB2EE-284F-4C87-AB3D-BBF87A9FAB9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14600"/>
            <a:ext cx="12192000" cy="1828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6B1415-5283-EA4D-9E73-589DF6D9A52D}"/>
              </a:ext>
            </a:extLst>
          </p:cNvPr>
          <p:cNvSpPr>
            <a:spLocks noGrp="1"/>
          </p:cNvSpPr>
          <p:nvPr>
            <p:ph type="title"/>
          </p:nvPr>
        </p:nvSpPr>
        <p:spPr>
          <a:xfrm>
            <a:off x="1524000" y="2776538"/>
            <a:ext cx="9144000" cy="1381188"/>
          </a:xfrm>
        </p:spPr>
        <p:txBody>
          <a:bodyPr vert="horz" lIns="91440" tIns="45720" rIns="91440" bIns="45720" rtlCol="0" anchor="ctr">
            <a:normAutofit/>
          </a:bodyPr>
          <a:lstStyle/>
          <a:p>
            <a:pPr algn="ctr"/>
            <a:r>
              <a:rPr lang="en-US" sz="4000" kern="1200">
                <a:solidFill>
                  <a:schemeClr val="bg2"/>
                </a:solidFill>
                <a:latin typeface="+mj-lt"/>
                <a:ea typeface="+mj-ea"/>
                <a:cs typeface="+mj-cs"/>
              </a:rPr>
              <a:t>Final Rule: In Progress…</a:t>
            </a:r>
          </a:p>
        </p:txBody>
      </p:sp>
      <p:pic>
        <p:nvPicPr>
          <p:cNvPr id="4" name="Online Media 3" descr="Recorded Sound">
            <a:hlinkClick r:id="" action="ppaction://media"/>
            <a:extLst>
              <a:ext uri="{FF2B5EF4-FFF2-40B4-BE49-F238E27FC236}">
                <a16:creationId xmlns:a16="http://schemas.microsoft.com/office/drawing/2014/main" id="{40FF83A7-F98A-0F44-8100-3FD1BFC300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1625" y="0"/>
            <a:ext cx="812800" cy="812800"/>
          </a:xfrm>
          <a:prstGeom prst="rect">
            <a:avLst/>
          </a:prstGeom>
        </p:spPr>
      </p:pic>
    </p:spTree>
    <p:extLst>
      <p:ext uri="{BB962C8B-B14F-4D97-AF65-F5344CB8AC3E}">
        <p14:creationId xmlns:p14="http://schemas.microsoft.com/office/powerpoint/2010/main" val="37025357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87900-03C5-FE44-A2AD-771374EAB7C2}"/>
              </a:ext>
            </a:extLst>
          </p:cNvPr>
          <p:cNvSpPr>
            <a:spLocks noGrp="1"/>
          </p:cNvSpPr>
          <p:nvPr>
            <p:ph type="title"/>
          </p:nvPr>
        </p:nvSpPr>
        <p:spPr>
          <a:xfrm>
            <a:off x="762001" y="803325"/>
            <a:ext cx="5314536" cy="1325563"/>
          </a:xfrm>
        </p:spPr>
        <p:txBody>
          <a:bodyPr>
            <a:normAutofit/>
          </a:bodyPr>
          <a:lstStyle/>
          <a:p>
            <a:r>
              <a:rPr lang="en-US" b="1" dirty="0"/>
              <a:t>OPTN Vision Statement</a:t>
            </a:r>
            <a:endParaRPr lang="en-US" dirty="0"/>
          </a:p>
        </p:txBody>
      </p:sp>
      <p:sp>
        <p:nvSpPr>
          <p:cNvPr id="3" name="Content Placeholder 2">
            <a:extLst>
              <a:ext uri="{FF2B5EF4-FFF2-40B4-BE49-F238E27FC236}">
                <a16:creationId xmlns:a16="http://schemas.microsoft.com/office/drawing/2014/main" id="{04C8E876-0767-2446-ACB5-C064352E3D2A}"/>
              </a:ext>
            </a:extLst>
          </p:cNvPr>
          <p:cNvSpPr>
            <a:spLocks noGrp="1"/>
          </p:cNvSpPr>
          <p:nvPr>
            <p:ph idx="1"/>
          </p:nvPr>
        </p:nvSpPr>
        <p:spPr>
          <a:xfrm>
            <a:off x="762000" y="2279018"/>
            <a:ext cx="5314543" cy="3375920"/>
          </a:xfrm>
        </p:spPr>
        <p:txBody>
          <a:bodyPr anchor="t">
            <a:normAutofit/>
          </a:bodyPr>
          <a:lstStyle/>
          <a:p>
            <a:pPr marL="0" indent="0">
              <a:buNone/>
            </a:pPr>
            <a:r>
              <a:rPr lang="en-US" sz="1800" dirty="0"/>
              <a:t>“The OPTN promotes long, healthy and productive lives for persons with organ failure by promoting maximized organ supply, effective and safe care, and equitable organ allocation and access to transplantation; and doing so by balancing competing goals in ways that are transparent, inclusive, and enhance public trust in the national organ donation system.”</a:t>
            </a:r>
          </a:p>
          <a:p>
            <a:pPr marL="0" indent="0">
              <a:buNone/>
            </a:pPr>
            <a:endParaRPr lang="en-US" sz="1800" dirty="0"/>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52AC6D7F-F068-4E11-BB06-F601D89BB98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Health">
            <a:extLst>
              <a:ext uri="{FF2B5EF4-FFF2-40B4-BE49-F238E27FC236}">
                <a16:creationId xmlns:a16="http://schemas.microsoft.com/office/drawing/2014/main" id="{066BBAE4-7C99-4C8D-A466-3A0443AA0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7884057" y="643002"/>
            <a:ext cx="3796790" cy="3796790"/>
          </a:xfrm>
          <a:prstGeom prst="rect">
            <a:avLst/>
          </a:prstGeom>
        </p:spPr>
      </p:pic>
      <p:pic>
        <p:nvPicPr>
          <p:cNvPr id="4" name="Online Media 3" descr="Recorded Sound">
            <a:hlinkClick r:id="" action="ppaction://media"/>
            <a:extLst>
              <a:ext uri="{FF2B5EF4-FFF2-40B4-BE49-F238E27FC236}">
                <a16:creationId xmlns:a16="http://schemas.microsoft.com/office/drawing/2014/main" id="{E9EACD79-7D72-004D-A3AE-152CD32A97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753" y="135708"/>
            <a:ext cx="812800" cy="812800"/>
          </a:xfrm>
          <a:prstGeom prst="rect">
            <a:avLst/>
          </a:prstGeom>
        </p:spPr>
      </p:pic>
    </p:spTree>
    <p:extLst>
      <p:ext uri="{BB962C8B-B14F-4D97-AF65-F5344CB8AC3E}">
        <p14:creationId xmlns:p14="http://schemas.microsoft.com/office/powerpoint/2010/main" val="25277057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318561-EDEA-3948-8DD3-AC304627604D}"/>
              </a:ext>
            </a:extLst>
          </p:cNvPr>
          <p:cNvSpPr>
            <a:spLocks noGrp="1"/>
          </p:cNvSpPr>
          <p:nvPr>
            <p:ph type="title"/>
          </p:nvPr>
        </p:nvSpPr>
        <p:spPr>
          <a:xfrm>
            <a:off x="863029" y="1012004"/>
            <a:ext cx="3416158" cy="4795408"/>
          </a:xfrm>
        </p:spPr>
        <p:txBody>
          <a:bodyPr>
            <a:normAutofit/>
          </a:bodyPr>
          <a:lstStyle/>
          <a:p>
            <a:r>
              <a:rPr lang="en-US">
                <a:solidFill>
                  <a:srgbClr val="FFFFFF"/>
                </a:solidFill>
              </a:rPr>
              <a:t>The OPTN Initiatives</a:t>
            </a:r>
          </a:p>
        </p:txBody>
      </p:sp>
      <p:graphicFrame>
        <p:nvGraphicFramePr>
          <p:cNvPr id="5" name="Content Placeholder 2">
            <a:extLst>
              <a:ext uri="{FF2B5EF4-FFF2-40B4-BE49-F238E27FC236}">
                <a16:creationId xmlns:a16="http://schemas.microsoft.com/office/drawing/2014/main" id="{7309EC9E-2C3E-443C-B14B-5F100416453F}"/>
              </a:ext>
            </a:extLst>
          </p:cNvPr>
          <p:cNvGraphicFramePr>
            <a:graphicFrameLocks noGrp="1"/>
          </p:cNvGraphicFramePr>
          <p:nvPr>
            <p:ph idx="1"/>
            <p:extLst>
              <p:ext uri="{D42A27DB-BD31-4B8C-83A1-F6EECF244321}">
                <p14:modId xmlns:p14="http://schemas.microsoft.com/office/powerpoint/2010/main" val="3236807280"/>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Online Media 2" descr="Recorded Sound">
            <a:hlinkClick r:id="" action="ppaction://media"/>
            <a:extLst>
              <a:ext uri="{FF2B5EF4-FFF2-40B4-BE49-F238E27FC236}">
                <a16:creationId xmlns:a16="http://schemas.microsoft.com/office/drawing/2014/main" id="{4EFE0787-DFDE-5D40-B379-9779E5C97D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05867" y="475377"/>
            <a:ext cx="812800" cy="812800"/>
          </a:xfrm>
          <a:prstGeom prst="rect">
            <a:avLst/>
          </a:prstGeom>
        </p:spPr>
      </p:pic>
    </p:spTree>
    <p:extLst>
      <p:ext uri="{BB962C8B-B14F-4D97-AF65-F5344CB8AC3E}">
        <p14:creationId xmlns:p14="http://schemas.microsoft.com/office/powerpoint/2010/main" val="2829798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40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E9E14-6065-804F-A86E-65AEB0132B96}"/>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Kidney Committee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F235B4B-AEEE-994A-8D1E-32E572F8F002}"/>
              </a:ext>
            </a:extLst>
          </p:cNvPr>
          <p:cNvSpPr>
            <a:spLocks noGrp="1"/>
          </p:cNvSpPr>
          <p:nvPr>
            <p:ph idx="1"/>
          </p:nvPr>
        </p:nvSpPr>
        <p:spPr>
          <a:xfrm>
            <a:off x="4976031" y="963877"/>
            <a:ext cx="6377769" cy="4930246"/>
          </a:xfrm>
        </p:spPr>
        <p:txBody>
          <a:bodyPr anchor="ctr">
            <a:normAutofit/>
          </a:bodyPr>
          <a:lstStyle/>
          <a:p>
            <a:r>
              <a:rPr lang="en-US" sz="2000"/>
              <a:t>“The Kidney Transplantation Committee is charged with considering medical, scientific, and ethical aspects related to kidney organ procurement, distribution, and allocation. The Committee considers both the broad implications and the specific member situations relating to kidney issues and policies. The goal of the committee's work is to develop evidence-based policies aimed at reducing the burden of renal disease in transplant patients (candidates and recipients), increasing kidney utilization, improving access to kidney transplantation as appropriate, and improving the health outcomes of kidney transplant recipients, fostering access to transplantation and good outcomes for patients (including waiting candidates and living donors) involved in kidney transplantation.”</a:t>
            </a:r>
          </a:p>
        </p:txBody>
      </p:sp>
      <p:pic>
        <p:nvPicPr>
          <p:cNvPr id="4" name="Online Media 3" descr="Recorded Sound">
            <a:hlinkClick r:id="" action="ppaction://media"/>
            <a:extLst>
              <a:ext uri="{FF2B5EF4-FFF2-40B4-BE49-F238E27FC236}">
                <a16:creationId xmlns:a16="http://schemas.microsoft.com/office/drawing/2014/main" id="{3541AAC1-D6B5-1648-A635-C8D567CD224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21564" y="326571"/>
            <a:ext cx="812800" cy="812800"/>
          </a:xfrm>
          <a:prstGeom prst="rect">
            <a:avLst/>
          </a:prstGeom>
        </p:spPr>
      </p:pic>
    </p:spTree>
    <p:extLst>
      <p:ext uri="{BB962C8B-B14F-4D97-AF65-F5344CB8AC3E}">
        <p14:creationId xmlns:p14="http://schemas.microsoft.com/office/powerpoint/2010/main" val="237074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8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6" name="Content Placeholder 5">
            <a:extLst>
              <a:ext uri="{FF2B5EF4-FFF2-40B4-BE49-F238E27FC236}">
                <a16:creationId xmlns:a16="http://schemas.microsoft.com/office/drawing/2014/main" id="{F1C83584-CB2F-7C41-837F-93B50E3FB4AA}"/>
              </a:ext>
            </a:extLst>
          </p:cNvPr>
          <p:cNvPicPr>
            <a:picLocks noChangeAspect="1"/>
          </p:cNvPicPr>
          <p:nvPr/>
        </p:nvPicPr>
        <p:blipFill>
          <a:blip r:embed="rId4"/>
          <a:stretch>
            <a:fillRect/>
          </a:stretch>
        </p:blipFill>
        <p:spPr>
          <a:xfrm>
            <a:off x="5697606" y="643467"/>
            <a:ext cx="5451082" cy="5410199"/>
          </a:xfrm>
          <a:prstGeom prst="rect">
            <a:avLst/>
          </a:prstGeom>
        </p:spPr>
      </p:pic>
      <p:sp>
        <p:nvSpPr>
          <p:cNvPr id="12" name="Content Placeholder 11" descr="Questions">
            <a:extLst>
              <a:ext uri="{FF2B5EF4-FFF2-40B4-BE49-F238E27FC236}">
                <a16:creationId xmlns:a16="http://schemas.microsoft.com/office/drawing/2014/main" id="{9213501F-4BE4-6E40-AD23-6C8E4C2EE6BF}"/>
              </a:ext>
            </a:extLst>
          </p:cNvPr>
          <p:cNvSpPr>
            <a:spLocks noGrp="1"/>
          </p:cNvSpPr>
          <p:nvPr>
            <p:ph idx="1"/>
          </p:nvPr>
        </p:nvSpPr>
        <p:spPr>
          <a:xfrm>
            <a:off x="642938" y="3149600"/>
            <a:ext cx="3234795" cy="2903538"/>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txBody>
          <a:bodyPr/>
          <a:lstStyle/>
          <a:p>
            <a:endParaRPr lang="en-US" dirty="0"/>
          </a:p>
        </p:txBody>
      </p:sp>
      <p:pic>
        <p:nvPicPr>
          <p:cNvPr id="2" name="Online Media 1" descr="Recorded Sound">
            <a:hlinkClick r:id="" action="ppaction://media"/>
            <a:extLst>
              <a:ext uri="{FF2B5EF4-FFF2-40B4-BE49-F238E27FC236}">
                <a16:creationId xmlns:a16="http://schemas.microsoft.com/office/drawing/2014/main" id="{9089050A-63BB-BF4B-BC57-24AADE4ADA6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30512" y="71846"/>
            <a:ext cx="812800" cy="812800"/>
          </a:xfrm>
          <a:prstGeom prst="rect">
            <a:avLst/>
          </a:prstGeom>
        </p:spPr>
      </p:pic>
    </p:spTree>
    <p:extLst>
      <p:ext uri="{BB962C8B-B14F-4D97-AF65-F5344CB8AC3E}">
        <p14:creationId xmlns:p14="http://schemas.microsoft.com/office/powerpoint/2010/main" val="92191102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2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645</Words>
  <Application>Microsoft Office PowerPoint</Application>
  <PresentationFormat>Widescreen</PresentationFormat>
  <Paragraphs>70</Paragraphs>
  <Slides>16</Slides>
  <Notes>0</Notes>
  <HiddenSlides>0</HiddenSlides>
  <MMClips>16</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Florida Forecast for Kidney Allocation: 2020-2025 </vt:lpstr>
      <vt:lpstr>Outline of Presentation</vt:lpstr>
      <vt:lpstr>Organ Procurement and Allocation Policy Process</vt:lpstr>
      <vt:lpstr>NOTA and The Final Rule</vt:lpstr>
      <vt:lpstr>Final Rule: In Progress…</vt:lpstr>
      <vt:lpstr>OPTN Vision Statement</vt:lpstr>
      <vt:lpstr>The OPTN Initiatives</vt:lpstr>
      <vt:lpstr>Kidney Committee</vt:lpstr>
      <vt:lpstr>PowerPoint Presentation</vt:lpstr>
      <vt:lpstr>OPTN Strategic Goal For Kidney Allocation: Provide Equity in Access to Transplants</vt:lpstr>
      <vt:lpstr>Allocation Policy: Replace DSA and Regions Model with 250 NM Model </vt:lpstr>
      <vt:lpstr>Impact on the State of Florida </vt:lpstr>
      <vt:lpstr>Impact on the University of Florida</vt:lpstr>
      <vt:lpstr>OPTN Policy Framework: Limited Location = Barrier to Allocation </vt:lpstr>
      <vt:lpstr>Recommendation Based on Data Projection: </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Florida Forecast for Kidney Allocation: 2020-2025</dc:title>
  <dc:creator>Barbera,Juliette</dc:creator>
  <cp:lastModifiedBy>Hancock,E Blair</cp:lastModifiedBy>
  <cp:revision>20</cp:revision>
  <dcterms:created xsi:type="dcterms:W3CDTF">2019-12-09T15:01:26Z</dcterms:created>
  <dcterms:modified xsi:type="dcterms:W3CDTF">2020-01-03T19:20:55Z</dcterms:modified>
</cp:coreProperties>
</file>